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3"/>
  </p:notesMasterIdLst>
  <p:sldIdLst>
    <p:sldId id="256" r:id="rId2"/>
    <p:sldId id="261" r:id="rId3"/>
    <p:sldId id="429" r:id="rId4"/>
    <p:sldId id="400" r:id="rId5"/>
    <p:sldId id="401" r:id="rId6"/>
    <p:sldId id="402" r:id="rId7"/>
    <p:sldId id="403" r:id="rId8"/>
    <p:sldId id="404" r:id="rId9"/>
    <p:sldId id="405" r:id="rId10"/>
    <p:sldId id="406" r:id="rId11"/>
    <p:sldId id="407" r:id="rId12"/>
    <p:sldId id="408" r:id="rId13"/>
    <p:sldId id="409" r:id="rId14"/>
    <p:sldId id="410" r:id="rId15"/>
    <p:sldId id="411" r:id="rId16"/>
    <p:sldId id="412" r:id="rId17"/>
    <p:sldId id="413" r:id="rId18"/>
    <p:sldId id="414" r:id="rId19"/>
    <p:sldId id="415" r:id="rId20"/>
    <p:sldId id="416" r:id="rId21"/>
    <p:sldId id="417" r:id="rId22"/>
    <p:sldId id="418" r:id="rId23"/>
    <p:sldId id="380" r:id="rId24"/>
    <p:sldId id="419" r:id="rId25"/>
    <p:sldId id="420" r:id="rId26"/>
    <p:sldId id="421" r:id="rId27"/>
    <p:sldId id="422" r:id="rId28"/>
    <p:sldId id="423" r:id="rId29"/>
    <p:sldId id="424" r:id="rId30"/>
    <p:sldId id="425" r:id="rId31"/>
    <p:sldId id="426" r:id="rId32"/>
    <p:sldId id="427" r:id="rId33"/>
    <p:sldId id="428" r:id="rId34"/>
    <p:sldId id="432" r:id="rId35"/>
    <p:sldId id="433" r:id="rId36"/>
    <p:sldId id="434" r:id="rId37"/>
    <p:sldId id="435" r:id="rId38"/>
    <p:sldId id="436" r:id="rId39"/>
    <p:sldId id="437" r:id="rId40"/>
    <p:sldId id="430" r:id="rId41"/>
    <p:sldId id="43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1" d="100"/>
          <a:sy n="81" d="100"/>
        </p:scale>
        <p:origin x="120" y="7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4F5A1-2A23-4632-A822-CA85604FD6D0}" type="datetimeFigureOut">
              <a:rPr lang="nl-NL" smtClean="0"/>
              <a:t>2-7-2018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0ABEA-46B9-4CCE-989A-1257A48FABA0}" type="slidenum">
              <a:rPr lang="nl-NL" smtClean="0"/>
              <a:t>‹nr.›</a:t>
            </a:fld>
            <a:endParaRPr lang="nl-NL"/>
          </a:p>
        </p:txBody>
      </p:sp>
    </p:spTree>
    <p:extLst>
      <p:ext uri="{BB962C8B-B14F-4D97-AF65-F5344CB8AC3E}">
        <p14:creationId xmlns:p14="http://schemas.microsoft.com/office/powerpoint/2010/main" val="196951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003A001-720A-421F-8646-D4BF2D6094B5}" type="datetime1">
              <a:rPr lang="en-US" smtClean="0"/>
              <a:t>7/2/2018</a:t>
            </a:fld>
            <a:endParaRPr lang="en-US" dirty="0"/>
          </a:p>
        </p:txBody>
      </p:sp>
      <p:sp>
        <p:nvSpPr>
          <p:cNvPr id="5" name="Footer Placeholder 4"/>
          <p:cNvSpPr>
            <a:spLocks noGrp="1"/>
          </p:cNvSpPr>
          <p:nvPr>
            <p:ph type="ftr" sz="quarter" idx="11"/>
          </p:nvPr>
        </p:nvSpPr>
        <p:spPr/>
        <p:txBody>
          <a:bodyPr/>
          <a:lstStyle/>
          <a:p>
            <a:r>
              <a:rPr lang="nl-NL"/>
              <a:t>Keuzedeel Dak- en gevelgroen voor niveau 3 en 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7B0EE47-3665-4BD5-B9C9-832B774F5D9C}" type="datetime1">
              <a:rPr lang="en-US" smtClean="0"/>
              <a:t>7/2/2018</a:t>
            </a:fld>
            <a:endParaRPr lang="en-US" dirty="0"/>
          </a:p>
        </p:txBody>
      </p:sp>
      <p:sp>
        <p:nvSpPr>
          <p:cNvPr id="5" name="Footer Placeholder 4"/>
          <p:cNvSpPr>
            <a:spLocks noGrp="1"/>
          </p:cNvSpPr>
          <p:nvPr>
            <p:ph type="ftr" sz="quarter" idx="11"/>
          </p:nvPr>
        </p:nvSpPr>
        <p:spPr/>
        <p:txBody>
          <a:bodyPr/>
          <a:lstStyle/>
          <a:p>
            <a:r>
              <a:rPr lang="nl-NL"/>
              <a:t>Keuzedeel Dak- en gevelgroen voor niveau 3 en 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61AE7393-8071-4A5C-8821-356F4BBB882C}" type="datetime1">
              <a:rPr lang="en-US" smtClean="0"/>
              <a:t>7/2/2018</a:t>
            </a:fld>
            <a:endParaRPr lang="en-US" dirty="0"/>
          </a:p>
        </p:txBody>
      </p:sp>
      <p:sp>
        <p:nvSpPr>
          <p:cNvPr id="5" name="Footer Placeholder 4"/>
          <p:cNvSpPr>
            <a:spLocks noGrp="1"/>
          </p:cNvSpPr>
          <p:nvPr>
            <p:ph type="ftr" sz="quarter" idx="11"/>
          </p:nvPr>
        </p:nvSpPr>
        <p:spPr/>
        <p:txBody>
          <a:bodyPr/>
          <a:lstStyle/>
          <a:p>
            <a:r>
              <a:rPr lang="nl-NL"/>
              <a:t>Keuzedeel Dak- en gevelgroen voor niveau 3 en 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78DF53A-76C8-490B-8B09-75E905C8FEF3}" type="datetime1">
              <a:rPr lang="en-US" smtClean="0"/>
              <a:t>7/2/2018</a:t>
            </a:fld>
            <a:endParaRPr lang="en-US" dirty="0"/>
          </a:p>
        </p:txBody>
      </p:sp>
      <p:sp>
        <p:nvSpPr>
          <p:cNvPr id="5" name="Footer Placeholder 4"/>
          <p:cNvSpPr>
            <a:spLocks noGrp="1"/>
          </p:cNvSpPr>
          <p:nvPr>
            <p:ph type="ftr" sz="quarter" idx="11"/>
          </p:nvPr>
        </p:nvSpPr>
        <p:spPr/>
        <p:txBody>
          <a:bodyPr/>
          <a:lstStyle/>
          <a:p>
            <a:r>
              <a:rPr lang="nl-NL"/>
              <a:t>Keuzedeel Dak- en gevelgroen voor niveau 3 en 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3100A09-7B49-4A46-BB2B-1C268E8DB42C}" type="datetime1">
              <a:rPr lang="en-US" smtClean="0"/>
              <a:t>7/2/2018</a:t>
            </a:fld>
            <a:endParaRPr lang="en-US" dirty="0"/>
          </a:p>
        </p:txBody>
      </p:sp>
      <p:sp>
        <p:nvSpPr>
          <p:cNvPr id="5" name="Footer Placeholder 4"/>
          <p:cNvSpPr>
            <a:spLocks noGrp="1"/>
          </p:cNvSpPr>
          <p:nvPr>
            <p:ph type="ftr" sz="quarter" idx="11"/>
          </p:nvPr>
        </p:nvSpPr>
        <p:spPr/>
        <p:txBody>
          <a:bodyPr/>
          <a:lstStyle/>
          <a:p>
            <a:r>
              <a:rPr lang="nl-NL"/>
              <a:t>Keuzedeel Dak- en gevelgroen voor niveau 3 en 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746DD3A-ED7F-462F-A4C7-AED3AD6D8013}" type="datetime1">
              <a:rPr lang="en-US" smtClean="0"/>
              <a:t>7/2/2018</a:t>
            </a:fld>
            <a:endParaRPr lang="en-US" dirty="0"/>
          </a:p>
        </p:txBody>
      </p:sp>
      <p:sp>
        <p:nvSpPr>
          <p:cNvPr id="5" name="Footer Placeholder 4"/>
          <p:cNvSpPr>
            <a:spLocks noGrp="1"/>
          </p:cNvSpPr>
          <p:nvPr>
            <p:ph type="ftr" sz="quarter" idx="11"/>
          </p:nvPr>
        </p:nvSpPr>
        <p:spPr/>
        <p:txBody>
          <a:bodyPr/>
          <a:lstStyle/>
          <a:p>
            <a:r>
              <a:rPr lang="nl-NL"/>
              <a:t>Keuzedeel Dak- en gevelgroen voor niveau 3 en 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6008009-E6EA-4A83-8E6E-FA8158961380}" type="datetime1">
              <a:rPr lang="en-US" smtClean="0"/>
              <a:t>7/2/2018</a:t>
            </a:fld>
            <a:endParaRPr lang="en-US" dirty="0"/>
          </a:p>
        </p:txBody>
      </p:sp>
      <p:sp>
        <p:nvSpPr>
          <p:cNvPr id="5" name="Footer Placeholder 4"/>
          <p:cNvSpPr>
            <a:spLocks noGrp="1"/>
          </p:cNvSpPr>
          <p:nvPr>
            <p:ph type="ftr" sz="quarter" idx="11"/>
          </p:nvPr>
        </p:nvSpPr>
        <p:spPr/>
        <p:txBody>
          <a:bodyPr/>
          <a:lstStyle/>
          <a:p>
            <a:r>
              <a:rPr lang="nl-NL"/>
              <a:t>Keuzedeel Dak- en gevelgroen voor niveau 3 en 4</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2707ADF-0281-456D-8DAA-62E561E3BC40}" type="datetime1">
              <a:rPr lang="en-US" smtClean="0"/>
              <a:t>7/2/2018</a:t>
            </a:fld>
            <a:endParaRPr lang="en-US" dirty="0"/>
          </a:p>
        </p:txBody>
      </p:sp>
      <p:sp>
        <p:nvSpPr>
          <p:cNvPr id="5" name="Footer Placeholder 4"/>
          <p:cNvSpPr>
            <a:spLocks noGrp="1"/>
          </p:cNvSpPr>
          <p:nvPr>
            <p:ph type="ftr" sz="quarter" idx="11"/>
          </p:nvPr>
        </p:nvSpPr>
        <p:spPr/>
        <p:txBody>
          <a:bodyPr/>
          <a:lstStyle/>
          <a:p>
            <a:r>
              <a:rPr lang="nl-NL"/>
              <a:t>Keuzedeel Dak- en gevelgroen voor niveau 3 en 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420E0F-AACE-401F-8AC4-94206F1B13F0}" type="datetime1">
              <a:rPr lang="en-US" smtClean="0"/>
              <a:t>7/2/2018</a:t>
            </a:fld>
            <a:endParaRPr lang="en-US" dirty="0"/>
          </a:p>
        </p:txBody>
      </p:sp>
      <p:sp>
        <p:nvSpPr>
          <p:cNvPr id="5" name="Footer Placeholder 4"/>
          <p:cNvSpPr>
            <a:spLocks noGrp="1"/>
          </p:cNvSpPr>
          <p:nvPr>
            <p:ph type="ftr" sz="quarter" idx="11"/>
          </p:nvPr>
        </p:nvSpPr>
        <p:spPr/>
        <p:txBody>
          <a:bodyPr/>
          <a:lstStyle/>
          <a:p>
            <a:r>
              <a:rPr lang="nl-NL"/>
              <a:t>Keuzedeel Dak- en gevelgroen voor niveau 3 en 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8D4A749-EE1C-414B-803F-6EA7F6687AB8}" type="datetime1">
              <a:rPr lang="en-US" smtClean="0"/>
              <a:t>7/2/2018</a:t>
            </a:fld>
            <a:endParaRPr lang="en-US" dirty="0"/>
          </a:p>
        </p:txBody>
      </p:sp>
      <p:sp>
        <p:nvSpPr>
          <p:cNvPr id="5" name="Footer Placeholder 4"/>
          <p:cNvSpPr>
            <a:spLocks noGrp="1"/>
          </p:cNvSpPr>
          <p:nvPr>
            <p:ph type="ftr" sz="quarter" idx="11"/>
          </p:nvPr>
        </p:nvSpPr>
        <p:spPr/>
        <p:txBody>
          <a:bodyPr/>
          <a:lstStyle/>
          <a:p>
            <a:r>
              <a:rPr lang="nl-NL"/>
              <a:t>Keuzedeel Dak- en gevelgroen voor niveau 3 en 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B73199A-CF7D-4407-80F0-1E511518F97F}" type="datetime1">
              <a:rPr lang="en-US" smtClean="0"/>
              <a:t>7/2/2018</a:t>
            </a:fld>
            <a:endParaRPr lang="en-US" dirty="0"/>
          </a:p>
        </p:txBody>
      </p:sp>
      <p:sp>
        <p:nvSpPr>
          <p:cNvPr id="6" name="Footer Placeholder 5"/>
          <p:cNvSpPr>
            <a:spLocks noGrp="1"/>
          </p:cNvSpPr>
          <p:nvPr>
            <p:ph type="ftr" sz="quarter" idx="11"/>
          </p:nvPr>
        </p:nvSpPr>
        <p:spPr/>
        <p:txBody>
          <a:bodyPr/>
          <a:lstStyle/>
          <a:p>
            <a:r>
              <a:rPr lang="nl-NL"/>
              <a:t>Keuzedeel Dak- en gevelgroen voor niveau 3 en 4</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30DFD53-F505-4278-A062-F42FBA534F9F}" type="datetime1">
              <a:rPr lang="en-US" smtClean="0"/>
              <a:t>7/2/2018</a:t>
            </a:fld>
            <a:endParaRPr lang="en-US" dirty="0"/>
          </a:p>
        </p:txBody>
      </p:sp>
      <p:sp>
        <p:nvSpPr>
          <p:cNvPr id="8" name="Footer Placeholder 7"/>
          <p:cNvSpPr>
            <a:spLocks noGrp="1"/>
          </p:cNvSpPr>
          <p:nvPr>
            <p:ph type="ftr" sz="quarter" idx="11"/>
          </p:nvPr>
        </p:nvSpPr>
        <p:spPr/>
        <p:txBody>
          <a:bodyPr/>
          <a:lstStyle/>
          <a:p>
            <a:r>
              <a:rPr lang="nl-NL"/>
              <a:t>Keuzedeel Dak- en gevelgroen voor niveau 3 en 4</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0EBA4E8B-F292-431F-8767-C6912FBD8E25}" type="datetime1">
              <a:rPr lang="en-US" smtClean="0"/>
              <a:t>7/2/2018</a:t>
            </a:fld>
            <a:endParaRPr lang="en-US" dirty="0"/>
          </a:p>
        </p:txBody>
      </p:sp>
      <p:sp>
        <p:nvSpPr>
          <p:cNvPr id="4" name="Footer Placeholder 3"/>
          <p:cNvSpPr>
            <a:spLocks noGrp="1"/>
          </p:cNvSpPr>
          <p:nvPr>
            <p:ph type="ftr" sz="quarter" idx="11"/>
          </p:nvPr>
        </p:nvSpPr>
        <p:spPr/>
        <p:txBody>
          <a:bodyPr/>
          <a:lstStyle/>
          <a:p>
            <a:r>
              <a:rPr lang="nl-NL"/>
              <a:t>Keuzedeel Dak- en gevelgroen voor niveau 3 en 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B1281-0057-4B23-9FD8-7B6EBB69D54A}" type="datetime1">
              <a:rPr lang="en-US" smtClean="0"/>
              <a:t>7/2/2018</a:t>
            </a:fld>
            <a:endParaRPr lang="en-US" dirty="0"/>
          </a:p>
        </p:txBody>
      </p:sp>
      <p:sp>
        <p:nvSpPr>
          <p:cNvPr id="3" name="Footer Placeholder 2"/>
          <p:cNvSpPr>
            <a:spLocks noGrp="1"/>
          </p:cNvSpPr>
          <p:nvPr>
            <p:ph type="ftr" sz="quarter" idx="11"/>
          </p:nvPr>
        </p:nvSpPr>
        <p:spPr/>
        <p:txBody>
          <a:bodyPr/>
          <a:lstStyle/>
          <a:p>
            <a:r>
              <a:rPr lang="nl-NL"/>
              <a:t>Keuzedeel Dak- en gevelgroen voor niveau 3 en 4</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EB8BF17B-509A-486F-ACF9-4C52C68AB25B}" type="datetime1">
              <a:rPr lang="en-US" smtClean="0"/>
              <a:t>7/2/2018</a:t>
            </a:fld>
            <a:endParaRPr lang="en-US" dirty="0"/>
          </a:p>
        </p:txBody>
      </p:sp>
      <p:sp>
        <p:nvSpPr>
          <p:cNvPr id="6" name="Footer Placeholder 5"/>
          <p:cNvSpPr>
            <a:spLocks noGrp="1"/>
          </p:cNvSpPr>
          <p:nvPr>
            <p:ph type="ftr" sz="quarter" idx="11"/>
          </p:nvPr>
        </p:nvSpPr>
        <p:spPr/>
        <p:txBody>
          <a:bodyPr/>
          <a:lstStyle/>
          <a:p>
            <a:r>
              <a:rPr lang="nl-NL"/>
              <a:t>Keuzedeel Dak- en gevelgroen voor niveau 3 en 4</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3127D1D-0CE1-4D67-8B25-2EA350861E85}" type="datetime1">
              <a:rPr lang="en-US" smtClean="0"/>
              <a:t>7/2/2018</a:t>
            </a:fld>
            <a:endParaRPr lang="en-US" dirty="0"/>
          </a:p>
        </p:txBody>
      </p:sp>
      <p:sp>
        <p:nvSpPr>
          <p:cNvPr id="6" name="Footer Placeholder 5"/>
          <p:cNvSpPr>
            <a:spLocks noGrp="1"/>
          </p:cNvSpPr>
          <p:nvPr>
            <p:ph type="ftr" sz="quarter" idx="11"/>
          </p:nvPr>
        </p:nvSpPr>
        <p:spPr/>
        <p:txBody>
          <a:bodyPr/>
          <a:lstStyle/>
          <a:p>
            <a:r>
              <a:rPr lang="nl-NL"/>
              <a:t>Keuzedeel Dak- en gevelgroen voor niveau 3 en 4</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034CA5-ED32-4A24-8B02-EA1436FB8B51}" type="datetime1">
              <a:rPr lang="en-US" smtClean="0"/>
              <a:t>7/2/2018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nl-NL"/>
              <a:t>Keuzedeel Dak- en gevelgroen voor niveau 3 en 4</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youtube.com/watch?v=p4AzRmlHhf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pHMipAlXp0"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a:xfrm>
            <a:off x="1507067" y="3227685"/>
            <a:ext cx="7766936" cy="1590145"/>
          </a:xfrm>
        </p:spPr>
        <p:txBody>
          <a:bodyPr>
            <a:normAutofit/>
          </a:bodyPr>
          <a:lstStyle/>
          <a:p>
            <a:pPr algn="ctr"/>
            <a:r>
              <a:rPr lang="nl-NL" sz="4400" dirty="0">
                <a:solidFill>
                  <a:schemeClr val="tx1"/>
                </a:solidFill>
              </a:rPr>
              <a:t>Keuzedeel Dak- gevelgroen voor niveau 3 en 4</a:t>
            </a:r>
          </a:p>
        </p:txBody>
      </p:sp>
    </p:spTree>
    <p:extLst>
      <p:ext uri="{BB962C8B-B14F-4D97-AF65-F5344CB8AC3E}">
        <p14:creationId xmlns:p14="http://schemas.microsoft.com/office/powerpoint/2010/main" val="2754996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Thermische isolatie</a:t>
            </a:r>
          </a:p>
        </p:txBody>
      </p:sp>
      <p:sp>
        <p:nvSpPr>
          <p:cNvPr id="3" name="Tijdelijke aanduiding voor inhoud 2"/>
          <p:cNvSpPr>
            <a:spLocks noGrp="1"/>
          </p:cNvSpPr>
          <p:nvPr>
            <p:ph idx="1"/>
          </p:nvPr>
        </p:nvSpPr>
        <p:spPr/>
        <p:txBody>
          <a:bodyPr>
            <a:normAutofit/>
          </a:bodyPr>
          <a:lstStyle/>
          <a:p>
            <a:r>
              <a:rPr lang="nl-NL" dirty="0"/>
              <a:t>Isolatiematerialen droog opslaan en verwerken, </a:t>
            </a:r>
            <a:r>
              <a:rPr lang="nl-NL" b="1" dirty="0"/>
              <a:t>XPS tegen licht beschermen</a:t>
            </a:r>
          </a:p>
          <a:p>
            <a:endParaRPr lang="nl-NL" b="1" dirty="0"/>
          </a:p>
          <a:p>
            <a:r>
              <a:rPr lang="nl-NL" dirty="0"/>
              <a:t>Zorg dat de materialen niet vervormen!</a:t>
            </a:r>
          </a:p>
          <a:p>
            <a:endParaRPr lang="nl-NL" dirty="0"/>
          </a:p>
          <a:p>
            <a:r>
              <a:rPr lang="nl-NL" dirty="0"/>
              <a:t>Alleen onbeschadigde materialen verwerken, en onderling goed aansluiten</a:t>
            </a:r>
          </a:p>
          <a:p>
            <a:endParaRPr lang="nl-NL" dirty="0"/>
          </a:p>
          <a:p>
            <a:r>
              <a:rPr lang="nl-NL" dirty="0"/>
              <a:t>Brandbaar isolatiemateriaal is </a:t>
            </a:r>
            <a:r>
              <a:rPr lang="nl-NL" dirty="0" err="1"/>
              <a:t>tpv</a:t>
            </a:r>
            <a:r>
              <a:rPr lang="nl-NL" dirty="0"/>
              <a:t> brandgevaarlijke details niet toegestaan</a:t>
            </a:r>
          </a:p>
          <a:p>
            <a:endParaRPr lang="nl-NL" dirty="0"/>
          </a:p>
          <a:p>
            <a:r>
              <a:rPr lang="nl-NL" dirty="0"/>
              <a:t>De isolatie </a:t>
            </a:r>
            <a:r>
              <a:rPr lang="nl-NL" dirty="0" err="1"/>
              <a:t>tpv</a:t>
            </a:r>
            <a:r>
              <a:rPr lang="nl-NL" dirty="0"/>
              <a:t> afvoeren minstens 10 mm verdiept aanbrengen</a:t>
            </a:r>
          </a:p>
          <a:p>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spTree>
    <p:extLst>
      <p:ext uri="{BB962C8B-B14F-4D97-AF65-F5344CB8AC3E}">
        <p14:creationId xmlns:p14="http://schemas.microsoft.com/office/powerpoint/2010/main" val="1973672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Tijdelijke aanduiding voor inhoud 4"/>
          <p:cNvPicPr>
            <a:picLocks noGrp="1" noChangeAspect="1"/>
          </p:cNvPicPr>
          <p:nvPr>
            <p:ph idx="1"/>
          </p:nvPr>
        </p:nvPicPr>
        <p:blipFill>
          <a:blip r:embed="rId2"/>
          <a:stretch>
            <a:fillRect/>
          </a:stretch>
        </p:blipFill>
        <p:spPr>
          <a:xfrm>
            <a:off x="2181163" y="2064765"/>
            <a:ext cx="6357926" cy="3823750"/>
          </a:xfrm>
          <a:prstGeom prst="rect">
            <a:avLst/>
          </a:prstGeom>
        </p:spPr>
      </p:pic>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sp>
        <p:nvSpPr>
          <p:cNvPr id="6" name="Tekstvak 5"/>
          <p:cNvSpPr txBox="1"/>
          <p:nvPr/>
        </p:nvSpPr>
        <p:spPr>
          <a:xfrm>
            <a:off x="6974946" y="2222695"/>
            <a:ext cx="1113977" cy="1077218"/>
          </a:xfrm>
          <a:prstGeom prst="rect">
            <a:avLst/>
          </a:prstGeom>
          <a:noFill/>
        </p:spPr>
        <p:txBody>
          <a:bodyPr wrap="square" rtlCol="0">
            <a:spAutoFit/>
          </a:bodyPr>
          <a:lstStyle/>
          <a:p>
            <a:r>
              <a:rPr lang="nl-NL" sz="1600" dirty="0"/>
              <a:t>Ten minste</a:t>
            </a:r>
          </a:p>
          <a:p>
            <a:r>
              <a:rPr lang="nl-NL" sz="1600" dirty="0"/>
              <a:t>10 mm verdiept</a:t>
            </a:r>
          </a:p>
        </p:txBody>
      </p:sp>
      <p:sp>
        <p:nvSpPr>
          <p:cNvPr id="7" name="Tekstvak 6"/>
          <p:cNvSpPr txBox="1"/>
          <p:nvPr/>
        </p:nvSpPr>
        <p:spPr>
          <a:xfrm>
            <a:off x="2278396" y="3299913"/>
            <a:ext cx="1533106" cy="1200329"/>
          </a:xfrm>
          <a:prstGeom prst="rect">
            <a:avLst/>
          </a:prstGeom>
          <a:noFill/>
        </p:spPr>
        <p:txBody>
          <a:bodyPr wrap="square" rtlCol="0">
            <a:spAutoFit/>
          </a:bodyPr>
          <a:lstStyle/>
          <a:p>
            <a:r>
              <a:rPr lang="nl-NL" dirty="0"/>
              <a:t>Onbrandbaar </a:t>
            </a:r>
            <a:r>
              <a:rPr lang="nl-NL" dirty="0" err="1"/>
              <a:t>isolatie-materiaal</a:t>
            </a:r>
            <a:r>
              <a:rPr lang="nl-NL" dirty="0"/>
              <a:t> </a:t>
            </a:r>
            <a:r>
              <a:rPr lang="nl-NL" dirty="0" err="1"/>
              <a:t>tpv</a:t>
            </a:r>
            <a:r>
              <a:rPr lang="nl-NL" dirty="0"/>
              <a:t> afvoer</a:t>
            </a:r>
          </a:p>
        </p:txBody>
      </p:sp>
    </p:spTree>
    <p:extLst>
      <p:ext uri="{BB962C8B-B14F-4D97-AF65-F5344CB8AC3E}">
        <p14:creationId xmlns:p14="http://schemas.microsoft.com/office/powerpoint/2010/main" val="201264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Thermische isolatie omgekeerd warm dak</a:t>
            </a:r>
          </a:p>
        </p:txBody>
      </p:sp>
      <p:sp>
        <p:nvSpPr>
          <p:cNvPr id="3" name="Tijdelijke aanduiding voor inhoud 2"/>
          <p:cNvSpPr>
            <a:spLocks noGrp="1"/>
          </p:cNvSpPr>
          <p:nvPr>
            <p:ph idx="1"/>
          </p:nvPr>
        </p:nvSpPr>
        <p:spPr/>
        <p:txBody>
          <a:bodyPr/>
          <a:lstStyle/>
          <a:p>
            <a:pPr marL="0" indent="0">
              <a:buNone/>
            </a:pPr>
            <a:r>
              <a:rPr lang="nl-NL" dirty="0"/>
              <a:t>Zorg ervoor dat:</a:t>
            </a:r>
          </a:p>
          <a:p>
            <a:endParaRPr lang="nl-NL" dirty="0"/>
          </a:p>
          <a:p>
            <a:r>
              <a:rPr lang="nl-NL" dirty="0"/>
              <a:t>De isolatieplaten niet kapot of uit elkaar gelopen worden (koudebrug)</a:t>
            </a:r>
          </a:p>
          <a:p>
            <a:endParaRPr lang="nl-NL" dirty="0"/>
          </a:p>
          <a:p>
            <a:r>
              <a:rPr lang="nl-NL" dirty="0"/>
              <a:t>Er op de isolatieplaten een </a:t>
            </a:r>
            <a:r>
              <a:rPr lang="nl-NL" b="1" u="sng" dirty="0"/>
              <a:t>dampopen</a:t>
            </a:r>
            <a:r>
              <a:rPr lang="nl-NL" dirty="0"/>
              <a:t> laag aangebracht wordt</a:t>
            </a:r>
          </a:p>
          <a:p>
            <a:endParaRPr lang="nl-NL" dirty="0"/>
          </a:p>
          <a:p>
            <a:r>
              <a:rPr lang="nl-NL" dirty="0"/>
              <a:t>Er op de isolatielaag een goede drainagelaag aangebracht wordt </a:t>
            </a:r>
          </a:p>
          <a:p>
            <a:endParaRPr lang="nl-NL" dirty="0"/>
          </a:p>
          <a:p>
            <a:r>
              <a:rPr lang="nl-NL" dirty="0"/>
              <a:t>Losliggende isolatie (omkeerdak) ballasten, bv met zakken substraat/grind</a:t>
            </a:r>
          </a:p>
          <a:p>
            <a:endParaRPr lang="nl-NL" dirty="0"/>
          </a:p>
          <a:p>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spTree>
    <p:extLst>
      <p:ext uri="{BB962C8B-B14F-4D97-AF65-F5344CB8AC3E}">
        <p14:creationId xmlns:p14="http://schemas.microsoft.com/office/powerpoint/2010/main" val="552280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Tijdelijke aanduiding voor inhoud 4"/>
          <p:cNvPicPr>
            <a:picLocks noGrp="1" noChangeAspect="1"/>
          </p:cNvPicPr>
          <p:nvPr>
            <p:ph idx="1"/>
          </p:nvPr>
        </p:nvPicPr>
        <p:blipFill>
          <a:blip r:embed="rId2"/>
          <a:stretch>
            <a:fillRect/>
          </a:stretch>
        </p:blipFill>
        <p:spPr>
          <a:xfrm>
            <a:off x="0" y="0"/>
            <a:ext cx="9144000" cy="6858000"/>
          </a:xfrm>
        </p:spPr>
      </p:pic>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spTree>
    <p:extLst>
      <p:ext uri="{BB962C8B-B14F-4D97-AF65-F5344CB8AC3E}">
        <p14:creationId xmlns:p14="http://schemas.microsoft.com/office/powerpoint/2010/main" val="392117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Afschot en hemelwaterafvoer</a:t>
            </a:r>
          </a:p>
        </p:txBody>
      </p:sp>
      <p:sp>
        <p:nvSpPr>
          <p:cNvPr id="3" name="Tijdelijke aanduiding voor inhoud 2"/>
          <p:cNvSpPr>
            <a:spLocks noGrp="1"/>
          </p:cNvSpPr>
          <p:nvPr>
            <p:ph idx="1"/>
          </p:nvPr>
        </p:nvSpPr>
        <p:spPr/>
        <p:txBody>
          <a:bodyPr/>
          <a:lstStyle/>
          <a:p>
            <a:r>
              <a:rPr lang="nl-NL" dirty="0"/>
              <a:t>Controleer het afschot (helling van het dak in de richting van de afvoeren) voordat met de werkzaamheden begonnen wordt!</a:t>
            </a:r>
          </a:p>
          <a:p>
            <a:r>
              <a:rPr lang="nl-NL" dirty="0"/>
              <a:t>Ontwerprichtlijn is 1,6%, zodat duurzaam een afschot van 1% ontstaat</a:t>
            </a:r>
          </a:p>
          <a:p>
            <a:endParaRPr lang="nl-NL" dirty="0"/>
          </a:p>
          <a:p>
            <a:pPr marL="0" indent="0">
              <a:buNone/>
            </a:pPr>
            <a:r>
              <a:rPr lang="nl-NL" dirty="0"/>
              <a:t>Waarom afschot?</a:t>
            </a:r>
          </a:p>
          <a:p>
            <a:pPr marL="0" indent="0">
              <a:buNone/>
            </a:pPr>
            <a:endParaRPr lang="nl-NL" dirty="0"/>
          </a:p>
          <a:p>
            <a:r>
              <a:rPr lang="nl-NL" dirty="0"/>
              <a:t>Ieder begroeid dak heeft een drainerende functie, meestal een aparte drainagelaag. </a:t>
            </a:r>
          </a:p>
          <a:p>
            <a:r>
              <a:rPr lang="nl-NL" dirty="0"/>
              <a:t>De drainagelaag moet het </a:t>
            </a:r>
            <a:r>
              <a:rPr lang="nl-NL" b="1" u="sng" dirty="0"/>
              <a:t>overtollige</a:t>
            </a:r>
            <a:r>
              <a:rPr lang="nl-NL" dirty="0"/>
              <a:t> water af kunnen voeren</a:t>
            </a:r>
          </a:p>
          <a:p>
            <a:endParaRPr lang="nl-NL" dirty="0"/>
          </a:p>
          <a:p>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spTree>
    <p:extLst>
      <p:ext uri="{BB962C8B-B14F-4D97-AF65-F5344CB8AC3E}">
        <p14:creationId xmlns:p14="http://schemas.microsoft.com/office/powerpoint/2010/main" val="3920958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420561"/>
            <a:ext cx="8596668" cy="615043"/>
          </a:xfrm>
        </p:spPr>
        <p:txBody>
          <a:bodyPr>
            <a:normAutofit fontScale="90000"/>
          </a:bodyPr>
          <a:lstStyle/>
          <a:p>
            <a:r>
              <a:rPr lang="nl-NL" dirty="0"/>
              <a:t>Afschot en hemelwaterafvoer</a:t>
            </a:r>
          </a:p>
        </p:txBody>
      </p:sp>
      <p:sp>
        <p:nvSpPr>
          <p:cNvPr id="3" name="Tijdelijke aanduiding voor inhoud 2"/>
          <p:cNvSpPr>
            <a:spLocks noGrp="1"/>
          </p:cNvSpPr>
          <p:nvPr>
            <p:ph idx="1"/>
          </p:nvPr>
        </p:nvSpPr>
        <p:spPr>
          <a:xfrm>
            <a:off x="677334" y="1035604"/>
            <a:ext cx="8596668" cy="3880773"/>
          </a:xfrm>
        </p:spPr>
        <p:txBody>
          <a:bodyPr/>
          <a:lstStyle/>
          <a:p>
            <a:r>
              <a:rPr lang="nl-NL" dirty="0"/>
              <a:t>Voor het goed functioneren van de drainagelaag is het noodzakelijk dat de HWA zowel herkenbaar als goed bereikbaar zijn (inspectieput)</a:t>
            </a:r>
          </a:p>
          <a:p>
            <a:r>
              <a:rPr lang="nl-NL" dirty="0"/>
              <a:t>HWA mogen niet versleept zijn (zie boek blz. 21)</a:t>
            </a:r>
          </a:p>
          <a:p>
            <a:r>
              <a:rPr lang="nl-NL" dirty="0"/>
              <a:t>HWA bij vrijhouden van beplanting </a:t>
            </a:r>
            <a:r>
              <a:rPr lang="nl-NL" dirty="0" err="1"/>
              <a:t>ivm</a:t>
            </a:r>
            <a:r>
              <a:rPr lang="nl-NL" dirty="0"/>
              <a:t> brandveiligheid (vrije ruimte 500 mm rondom)</a:t>
            </a:r>
          </a:p>
          <a:p>
            <a:r>
              <a:rPr lang="nl-NL" dirty="0" err="1">
                <a:solidFill>
                  <a:schemeClr val="tx1"/>
                </a:solidFill>
              </a:rPr>
              <a:t>Noodoverstorten</a:t>
            </a:r>
            <a:r>
              <a:rPr lang="nl-NL" dirty="0">
                <a:solidFill>
                  <a:schemeClr val="tx1"/>
                </a:solidFill>
              </a:rPr>
              <a:t> moeten ca 20-30 mm boven bovenzijde </a:t>
            </a:r>
            <a:r>
              <a:rPr lang="nl-NL" dirty="0" err="1">
                <a:solidFill>
                  <a:schemeClr val="tx1"/>
                </a:solidFill>
              </a:rPr>
              <a:t>substraatlaag</a:t>
            </a:r>
            <a:r>
              <a:rPr lang="nl-NL" dirty="0">
                <a:solidFill>
                  <a:schemeClr val="tx1"/>
                </a:solidFill>
              </a:rPr>
              <a:t> liggen</a:t>
            </a:r>
          </a:p>
          <a:p>
            <a:r>
              <a:rPr lang="nl-NL" dirty="0"/>
              <a:t>UV-systemen (</a:t>
            </a:r>
            <a:r>
              <a:rPr lang="nl-NL" dirty="0" err="1"/>
              <a:t>umpi</a:t>
            </a:r>
            <a:r>
              <a:rPr lang="nl-NL" dirty="0"/>
              <a:t> </a:t>
            </a:r>
            <a:r>
              <a:rPr lang="nl-NL" dirty="0" err="1"/>
              <a:t>virtaus</a:t>
            </a:r>
            <a:r>
              <a:rPr lang="nl-NL" dirty="0"/>
              <a:t>, gesloten systeem), merknaam </a:t>
            </a:r>
            <a:r>
              <a:rPr lang="nl-NL" dirty="0" err="1"/>
              <a:t>Pluvia</a:t>
            </a:r>
            <a:r>
              <a:rPr lang="nl-NL" dirty="0"/>
              <a:t> (</a:t>
            </a:r>
            <a:r>
              <a:rPr lang="nl-NL" dirty="0" err="1"/>
              <a:t>Geberit</a:t>
            </a:r>
            <a:r>
              <a:rPr lang="nl-NL" dirty="0"/>
              <a:t>): voorzie voldoende vrije ruimte om afvoeren en gebruik drainagelaag!</a:t>
            </a:r>
          </a:p>
          <a:p>
            <a:endParaRPr lang="nl-NL" dirty="0">
              <a:solidFill>
                <a:srgbClr val="FF0000"/>
              </a:solidFill>
            </a:endParaRPr>
          </a:p>
          <a:p>
            <a:endParaRPr lang="nl-NL" dirty="0"/>
          </a:p>
          <a:p>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6143"/>
            <a:ext cx="9429750" cy="4143375"/>
          </a:xfrm>
          <a:prstGeom prst="rect">
            <a:avLst/>
          </a:prstGeom>
        </p:spPr>
      </p:pic>
    </p:spTree>
    <p:extLst>
      <p:ext uri="{BB962C8B-B14F-4D97-AF65-F5344CB8AC3E}">
        <p14:creationId xmlns:p14="http://schemas.microsoft.com/office/powerpoint/2010/main" val="3968681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7"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790660" cy="2988129"/>
          </a:xfrm>
        </p:spPr>
      </p:pic>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023" y="3235874"/>
            <a:ext cx="6573977" cy="4930484"/>
          </a:xfrm>
          <a:prstGeom prst="rect">
            <a:avLst/>
          </a:prstGeom>
        </p:spPr>
      </p:pic>
      <p:pic>
        <p:nvPicPr>
          <p:cNvPr id="3" name="Afbeelding 2"/>
          <p:cNvPicPr>
            <a:picLocks noChangeAspect="1"/>
          </p:cNvPicPr>
          <p:nvPr/>
        </p:nvPicPr>
        <p:blipFill>
          <a:blip r:embed="rId4"/>
          <a:stretch>
            <a:fillRect/>
          </a:stretch>
        </p:blipFill>
        <p:spPr>
          <a:xfrm>
            <a:off x="-250975" y="2988128"/>
            <a:ext cx="5868998" cy="3869871"/>
          </a:xfrm>
          <a:prstGeom prst="rect">
            <a:avLst/>
          </a:prstGeom>
        </p:spPr>
      </p:pic>
      <p:pic>
        <p:nvPicPr>
          <p:cNvPr id="6" name="Afbeelding 5"/>
          <p:cNvPicPr>
            <a:picLocks noChangeAspect="1"/>
          </p:cNvPicPr>
          <p:nvPr/>
        </p:nvPicPr>
        <p:blipFill>
          <a:blip r:embed="rId5"/>
          <a:stretch>
            <a:fillRect/>
          </a:stretch>
        </p:blipFill>
        <p:spPr>
          <a:xfrm>
            <a:off x="5618023" y="0"/>
            <a:ext cx="6573977" cy="4476619"/>
          </a:xfrm>
          <a:prstGeom prst="rect">
            <a:avLst/>
          </a:prstGeom>
        </p:spPr>
      </p:pic>
    </p:spTree>
    <p:extLst>
      <p:ext uri="{BB962C8B-B14F-4D97-AF65-F5344CB8AC3E}">
        <p14:creationId xmlns:p14="http://schemas.microsoft.com/office/powerpoint/2010/main" val="3057790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spTree>
    <p:extLst>
      <p:ext uri="{BB962C8B-B14F-4D97-AF65-F5344CB8AC3E}">
        <p14:creationId xmlns:p14="http://schemas.microsoft.com/office/powerpoint/2010/main" val="434070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Dakbedekking</a:t>
            </a:r>
          </a:p>
        </p:txBody>
      </p:sp>
      <p:sp>
        <p:nvSpPr>
          <p:cNvPr id="3" name="Tijdelijke aanduiding voor inhoud 2"/>
          <p:cNvSpPr>
            <a:spLocks noGrp="1"/>
          </p:cNvSpPr>
          <p:nvPr>
            <p:ph idx="1"/>
          </p:nvPr>
        </p:nvSpPr>
        <p:spPr/>
        <p:txBody>
          <a:bodyPr>
            <a:normAutofit/>
          </a:bodyPr>
          <a:lstStyle/>
          <a:p>
            <a:r>
              <a:rPr lang="nl-NL" dirty="0"/>
              <a:t>Risico op worteldoorgroei </a:t>
            </a:r>
            <a:r>
              <a:rPr lang="nl-NL" dirty="0">
                <a:sym typeface="Wingdings" panose="05000000000000000000" pitchFamily="2" charset="2"/>
              </a:rPr>
              <a:t> lekkage</a:t>
            </a:r>
            <a:endParaRPr lang="nl-NL" dirty="0"/>
          </a:p>
          <a:p>
            <a:r>
              <a:rPr lang="nl-NL" dirty="0"/>
              <a:t>Wortelwerende laag (bij voorkeur dakbedekking) conform </a:t>
            </a:r>
            <a:r>
              <a:rPr lang="nl-NL" dirty="0" err="1"/>
              <a:t>prEN</a:t>
            </a:r>
            <a:r>
              <a:rPr lang="nl-NL" dirty="0"/>
              <a:t> 13948 </a:t>
            </a:r>
          </a:p>
          <a:p>
            <a:r>
              <a:rPr lang="nl-NL" dirty="0"/>
              <a:t>Agressief wortelende beplanting (waaronder bamboe) vraagt om speciale maatregelen (b.v. bakken)</a:t>
            </a:r>
          </a:p>
          <a:p>
            <a:pPr marL="0" indent="0">
              <a:buNone/>
            </a:pPr>
            <a:endParaRPr lang="nl-NL" dirty="0"/>
          </a:p>
          <a:p>
            <a:pPr marL="0" indent="0">
              <a:buNone/>
            </a:pPr>
            <a:r>
              <a:rPr lang="nl-NL" dirty="0"/>
              <a:t>Meest voorkomende soorten dakbedekkingsbanen:</a:t>
            </a:r>
          </a:p>
          <a:p>
            <a:r>
              <a:rPr lang="nl-NL" dirty="0"/>
              <a:t>Bitumen (APP en SBS gemodificeerd)</a:t>
            </a:r>
          </a:p>
          <a:p>
            <a:r>
              <a:rPr lang="nl-NL" dirty="0"/>
              <a:t>ECB </a:t>
            </a:r>
          </a:p>
          <a:p>
            <a:r>
              <a:rPr lang="nl-NL" dirty="0"/>
              <a:t>PVC</a:t>
            </a:r>
          </a:p>
          <a:p>
            <a:r>
              <a:rPr lang="nl-NL" dirty="0"/>
              <a:t>EPDM</a:t>
            </a:r>
          </a:p>
          <a:p>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spTree>
    <p:extLst>
      <p:ext uri="{BB962C8B-B14F-4D97-AF65-F5344CB8AC3E}">
        <p14:creationId xmlns:p14="http://schemas.microsoft.com/office/powerpoint/2010/main" val="306593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Bitumen (APP en SBS gemodificeerd)</a:t>
            </a:r>
            <a:br>
              <a:rPr lang="nl-NL" dirty="0"/>
            </a:br>
            <a:endParaRPr lang="nl-NL" dirty="0"/>
          </a:p>
        </p:txBody>
      </p:sp>
      <p:sp>
        <p:nvSpPr>
          <p:cNvPr id="3" name="Tijdelijke aanduiding voor inhoud 2"/>
          <p:cNvSpPr>
            <a:spLocks noGrp="1"/>
          </p:cNvSpPr>
          <p:nvPr>
            <p:ph idx="1"/>
          </p:nvPr>
        </p:nvSpPr>
        <p:spPr/>
        <p:txBody>
          <a:bodyPr>
            <a:normAutofit/>
          </a:bodyPr>
          <a:lstStyle/>
          <a:p>
            <a:r>
              <a:rPr lang="nl-NL" dirty="0"/>
              <a:t>1980 – heden</a:t>
            </a:r>
          </a:p>
          <a:p>
            <a:r>
              <a:rPr lang="nl-NL" dirty="0"/>
              <a:t>APP vaak geen afwerking (dus geen leislag o.i.d.)</a:t>
            </a:r>
          </a:p>
          <a:p>
            <a:r>
              <a:rPr lang="nl-NL" dirty="0"/>
              <a:t>Bitumen meest voorkomende dakbedekking (goedkoop)</a:t>
            </a:r>
          </a:p>
          <a:p>
            <a:r>
              <a:rPr lang="nl-NL" dirty="0"/>
              <a:t>Sterk, let op wortelwerende variant!</a:t>
            </a:r>
          </a:p>
          <a:p>
            <a:endParaRPr lang="nl-NL" dirty="0"/>
          </a:p>
          <a:p>
            <a:pPr marL="0" indent="0">
              <a:buNone/>
            </a:pPr>
            <a:r>
              <a:rPr lang="nl-NL" dirty="0"/>
              <a:t>Belangrijk:</a:t>
            </a:r>
          </a:p>
          <a:p>
            <a:r>
              <a:rPr lang="nl-NL" dirty="0"/>
              <a:t>Naast de baan een gelijkmatige rups van ca. 5 mm zichtbaar</a:t>
            </a:r>
          </a:p>
          <a:p>
            <a:r>
              <a:rPr lang="nl-NL" dirty="0"/>
              <a:t>Controleer op openstaande naden en randstroken</a:t>
            </a:r>
          </a:p>
          <a:p>
            <a:r>
              <a:rPr lang="nl-NL" dirty="0">
                <a:hlinkClick r:id="rId2"/>
              </a:rPr>
              <a:t>Verschil tussen onderlaag en toplaag (afwerking)</a:t>
            </a:r>
            <a:endParaRPr lang="nl-NL" dirty="0"/>
          </a:p>
          <a:p>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5" name="Afbeelding 4"/>
          <p:cNvPicPr>
            <a:picLocks noChangeAspect="1"/>
          </p:cNvPicPr>
          <p:nvPr/>
        </p:nvPicPr>
        <p:blipFill>
          <a:blip r:embed="rId3"/>
          <a:stretch>
            <a:fillRect/>
          </a:stretch>
        </p:blipFill>
        <p:spPr>
          <a:xfrm>
            <a:off x="7743532" y="2247900"/>
            <a:ext cx="6496050" cy="4610100"/>
          </a:xfrm>
          <a:prstGeom prst="rect">
            <a:avLst/>
          </a:prstGeom>
        </p:spPr>
      </p:pic>
    </p:spTree>
    <p:extLst>
      <p:ext uri="{BB962C8B-B14F-4D97-AF65-F5344CB8AC3E}">
        <p14:creationId xmlns:p14="http://schemas.microsoft.com/office/powerpoint/2010/main" val="3924053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 </a:t>
            </a:r>
            <a:r>
              <a:rPr lang="nl-NL" dirty="0" smtClean="0"/>
              <a:t>Dag 4 </a:t>
            </a:r>
            <a:br>
              <a:rPr lang="nl-NL" dirty="0" smtClean="0"/>
            </a:br>
            <a:r>
              <a:rPr lang="nl-NL" dirty="0"/>
              <a:t>9</a:t>
            </a:r>
            <a:r>
              <a:rPr lang="nl-NL" dirty="0" smtClean="0"/>
              <a:t>.20 </a:t>
            </a:r>
            <a:r>
              <a:rPr lang="nl-NL" dirty="0"/>
              <a:t>– 16.00</a:t>
            </a:r>
          </a:p>
        </p:txBody>
      </p:sp>
      <p:sp>
        <p:nvSpPr>
          <p:cNvPr id="3" name="Ondertitel 2"/>
          <p:cNvSpPr>
            <a:spLocks noGrp="1"/>
          </p:cNvSpPr>
          <p:nvPr>
            <p:ph idx="1"/>
          </p:nvPr>
        </p:nvSpPr>
        <p:spPr>
          <a:xfrm>
            <a:off x="677334" y="1762539"/>
            <a:ext cx="8731709" cy="4278823"/>
          </a:xfrm>
        </p:spPr>
        <p:txBody>
          <a:bodyPr>
            <a:normAutofit fontScale="85000" lnSpcReduction="20000"/>
          </a:bodyPr>
          <a:lstStyle/>
          <a:p>
            <a:pPr lvl="5"/>
            <a:r>
              <a:rPr lang="nl-NL" sz="2800" dirty="0"/>
              <a:t>Opdracht locatiebezoeken bespreken/…</a:t>
            </a:r>
          </a:p>
          <a:p>
            <a:pPr lvl="5"/>
            <a:r>
              <a:rPr lang="nl-NL" sz="2800" dirty="0"/>
              <a:t>Ophalen voorkennis</a:t>
            </a:r>
          </a:p>
          <a:p>
            <a:pPr lvl="5"/>
            <a:r>
              <a:rPr lang="nl-NL" sz="2800" dirty="0"/>
              <a:t>Vervolg bouwkunde voor de hovenier (constructies, isolatie, hemelwaterafvoer en details)</a:t>
            </a:r>
          </a:p>
          <a:p>
            <a:pPr lvl="5"/>
            <a:r>
              <a:rPr lang="nl-NL" sz="2800" dirty="0"/>
              <a:t>Veiligheid </a:t>
            </a:r>
          </a:p>
          <a:p>
            <a:pPr lvl="5"/>
            <a:r>
              <a:rPr lang="nl-NL" sz="2800" dirty="0"/>
              <a:t>Examinering</a:t>
            </a:r>
          </a:p>
          <a:p>
            <a:pPr lvl="5"/>
            <a:r>
              <a:rPr lang="nl-NL" sz="2800" dirty="0"/>
              <a:t>Lunchpauze 12.00-13.00</a:t>
            </a:r>
          </a:p>
          <a:p>
            <a:pPr lvl="5"/>
            <a:r>
              <a:rPr lang="nl-NL" sz="2800" dirty="0"/>
              <a:t>Gastspreker (techniek van de uitvoering, retentie/polderdaken, proces van advisering en beplantingsvormen)</a:t>
            </a:r>
            <a:endParaRPr lang="nl-NL" sz="2800" dirty="0">
              <a:solidFill>
                <a:srgbClr val="000000"/>
              </a:solidFill>
              <a:latin typeface="Calibri" panose="020F0502020204030204" pitchFamily="34" charset="0"/>
            </a:endParaRPr>
          </a:p>
          <a:p>
            <a:pPr lvl="5"/>
            <a:endParaRPr lang="nl-NL" sz="2800" dirty="0"/>
          </a:p>
          <a:p>
            <a:pPr lvl="5"/>
            <a:endParaRPr lang="nl-NL" sz="2800" dirty="0">
              <a:solidFill>
                <a:srgbClr val="000000"/>
              </a:solidFill>
              <a:latin typeface="Calibri" panose="020F0502020204030204" pitchFamily="34" charset="0"/>
            </a:endParaRPr>
          </a:p>
          <a:p>
            <a:pPr lvl="5"/>
            <a:endParaRPr lang="nl-NL" sz="2800" dirty="0"/>
          </a:p>
          <a:p>
            <a:pPr lvl="5"/>
            <a:endParaRPr lang="nl-NL" sz="2800" dirty="0"/>
          </a:p>
        </p:txBody>
      </p:sp>
      <p:sp>
        <p:nvSpPr>
          <p:cNvPr id="5" name="Tijdelijke aanduiding voor voettekst 4"/>
          <p:cNvSpPr>
            <a:spLocks noGrp="1"/>
          </p:cNvSpPr>
          <p:nvPr>
            <p:ph type="ftr" sz="quarter" idx="11"/>
          </p:nvPr>
        </p:nvSpPr>
        <p:spPr/>
        <p:txBody>
          <a:bodyPr/>
          <a:lstStyle/>
          <a:p>
            <a:r>
              <a:rPr lang="nl-NL"/>
              <a:t>Keuzedeel Dak- en gevelgroen voor niveau 3 en 4</a:t>
            </a:r>
            <a:endParaRPr lang="en-US" dirty="0"/>
          </a:p>
        </p:txBody>
      </p:sp>
    </p:spTree>
    <p:extLst>
      <p:ext uri="{BB962C8B-B14F-4D97-AF65-F5344CB8AC3E}">
        <p14:creationId xmlns:p14="http://schemas.microsoft.com/office/powerpoint/2010/main" val="1972973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ECB</a:t>
            </a:r>
          </a:p>
        </p:txBody>
      </p:sp>
      <p:sp>
        <p:nvSpPr>
          <p:cNvPr id="3" name="Tijdelijke aanduiding voor inhoud 2"/>
          <p:cNvSpPr>
            <a:spLocks noGrp="1"/>
          </p:cNvSpPr>
          <p:nvPr>
            <p:ph idx="1"/>
          </p:nvPr>
        </p:nvSpPr>
        <p:spPr/>
        <p:txBody>
          <a:bodyPr>
            <a:normAutofit/>
          </a:bodyPr>
          <a:lstStyle/>
          <a:p>
            <a:r>
              <a:rPr lang="nl-NL" dirty="0"/>
              <a:t>Kunststof, dus </a:t>
            </a:r>
            <a:r>
              <a:rPr lang="nl-NL" dirty="0" err="1"/>
              <a:t>lasbaar</a:t>
            </a:r>
            <a:endParaRPr lang="nl-NL" dirty="0"/>
          </a:p>
          <a:p>
            <a:r>
              <a:rPr lang="nl-NL" dirty="0"/>
              <a:t>Zwarte, stugge baan, vaak met ruitjes</a:t>
            </a:r>
          </a:p>
          <a:p>
            <a:r>
              <a:rPr lang="nl-NL" dirty="0"/>
              <a:t>Mix van PE (polyethyleen) en bitumen</a:t>
            </a:r>
          </a:p>
          <a:p>
            <a:r>
              <a:rPr lang="nl-NL" dirty="0"/>
              <a:t>Zeer goed chemisch bestendig (o.a. zuren)</a:t>
            </a:r>
          </a:p>
          <a:p>
            <a:r>
              <a:rPr lang="nl-NL" dirty="0" err="1"/>
              <a:t>Wortelvast</a:t>
            </a:r>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2" y="4259943"/>
            <a:ext cx="8772989" cy="2597328"/>
          </a:xfrm>
          <a:prstGeom prst="rect">
            <a:avLst/>
          </a:prstGeom>
        </p:spPr>
      </p:pic>
    </p:spTree>
    <p:extLst>
      <p:ext uri="{BB962C8B-B14F-4D97-AF65-F5344CB8AC3E}">
        <p14:creationId xmlns:p14="http://schemas.microsoft.com/office/powerpoint/2010/main" val="1552077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PVC</a:t>
            </a:r>
          </a:p>
        </p:txBody>
      </p:sp>
      <p:sp>
        <p:nvSpPr>
          <p:cNvPr id="3" name="Tijdelijke aanduiding voor inhoud 2"/>
          <p:cNvSpPr>
            <a:spLocks noGrp="1"/>
          </p:cNvSpPr>
          <p:nvPr>
            <p:ph idx="1"/>
          </p:nvPr>
        </p:nvSpPr>
        <p:spPr/>
        <p:txBody>
          <a:bodyPr>
            <a:normAutofit/>
          </a:bodyPr>
          <a:lstStyle/>
          <a:p>
            <a:r>
              <a:rPr lang="nl-NL" dirty="0"/>
              <a:t>Flexibel</a:t>
            </a:r>
          </a:p>
          <a:p>
            <a:r>
              <a:rPr lang="nl-NL" dirty="0"/>
              <a:t>Wortelwerend</a:t>
            </a:r>
          </a:p>
          <a:p>
            <a:r>
              <a:rPr lang="nl-NL" dirty="0"/>
              <a:t>Duurzaam</a:t>
            </a:r>
          </a:p>
          <a:p>
            <a:r>
              <a:rPr lang="nl-NL" dirty="0"/>
              <a:t>Grijs of wit, maar ook in kleuren</a:t>
            </a:r>
          </a:p>
          <a:p>
            <a:r>
              <a:rPr lang="nl-NL" dirty="0"/>
              <a:t>Let op weekmaker-migratie (chemisch </a:t>
            </a:r>
          </a:p>
          <a:p>
            <a:pPr marL="0" indent="0">
              <a:buNone/>
            </a:pPr>
            <a:r>
              <a:rPr lang="nl-NL" dirty="0"/>
              <a:t>     scheiden van bitumen)</a:t>
            </a:r>
          </a:p>
          <a:p>
            <a:r>
              <a:rPr lang="nl-NL" b="1" dirty="0"/>
              <a:t>1-laags, relatief dun (1,2-1,8 mm) dus erg </a:t>
            </a:r>
          </a:p>
          <a:p>
            <a:pPr marL="0" indent="0">
              <a:buNone/>
            </a:pPr>
            <a:r>
              <a:rPr lang="nl-NL" b="1" dirty="0"/>
              <a:t>     kwetsbaar!</a:t>
            </a:r>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2171700"/>
            <a:ext cx="6248400" cy="4686300"/>
          </a:xfrm>
          <a:prstGeom prst="rect">
            <a:avLst/>
          </a:prstGeom>
        </p:spPr>
      </p:pic>
    </p:spTree>
    <p:extLst>
      <p:ext uri="{BB962C8B-B14F-4D97-AF65-F5344CB8AC3E}">
        <p14:creationId xmlns:p14="http://schemas.microsoft.com/office/powerpoint/2010/main" val="2087006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EPDM</a:t>
            </a:r>
          </a:p>
        </p:txBody>
      </p:sp>
      <p:sp>
        <p:nvSpPr>
          <p:cNvPr id="3" name="Tijdelijke aanduiding voor inhoud 2"/>
          <p:cNvSpPr>
            <a:spLocks noGrp="1"/>
          </p:cNvSpPr>
          <p:nvPr>
            <p:ph idx="1"/>
          </p:nvPr>
        </p:nvSpPr>
        <p:spPr/>
        <p:txBody>
          <a:bodyPr>
            <a:normAutofit/>
          </a:bodyPr>
          <a:lstStyle/>
          <a:p>
            <a:r>
              <a:rPr lang="nl-NL" dirty="0"/>
              <a:t>1988 – heden</a:t>
            </a:r>
          </a:p>
          <a:p>
            <a:r>
              <a:rPr lang="nl-NL" dirty="0"/>
              <a:t>Zwart, flexibel, rubberachtig</a:t>
            </a:r>
          </a:p>
          <a:p>
            <a:r>
              <a:rPr lang="nl-NL" dirty="0"/>
              <a:t>Let goed op de overlappen</a:t>
            </a:r>
          </a:p>
          <a:p>
            <a:r>
              <a:rPr lang="nl-NL" dirty="0"/>
              <a:t>Plooien horen bij het materiaal</a:t>
            </a:r>
          </a:p>
          <a:p>
            <a:r>
              <a:rPr lang="nl-NL" dirty="0"/>
              <a:t>Prefab of met lasstrook</a:t>
            </a:r>
          </a:p>
          <a:p>
            <a:pPr marL="0" indent="0">
              <a:buNone/>
            </a:pPr>
            <a:endParaRPr lang="nl-NL" dirty="0"/>
          </a:p>
          <a:p>
            <a:endParaRPr lang="nl-NL" dirty="0"/>
          </a:p>
          <a:p>
            <a:endParaRPr lang="nl-NL" dirty="0"/>
          </a:p>
          <a:p>
            <a:r>
              <a:rPr lang="nl-NL" dirty="0" err="1"/>
              <a:t>Resitrix</a:t>
            </a:r>
            <a:r>
              <a:rPr lang="nl-NL" dirty="0"/>
              <a:t> = EPDM/</a:t>
            </a:r>
            <a:r>
              <a:rPr lang="nl-NL" dirty="0" err="1"/>
              <a:t>polyster</a:t>
            </a:r>
            <a:r>
              <a:rPr lang="nl-NL" dirty="0"/>
              <a:t>/bitumen (</a:t>
            </a:r>
            <a:r>
              <a:rPr lang="nl-NL" dirty="0" err="1"/>
              <a:t>lasbaar</a:t>
            </a:r>
            <a:r>
              <a:rPr lang="nl-NL" dirty="0"/>
              <a:t>)</a:t>
            </a:r>
          </a:p>
          <a:p>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7687960" cy="4330884"/>
          </a:xfrm>
          <a:prstGeom prst="rect">
            <a:avLst/>
          </a:prstGeom>
        </p:spPr>
      </p:pic>
    </p:spTree>
    <p:extLst>
      <p:ext uri="{BB962C8B-B14F-4D97-AF65-F5344CB8AC3E}">
        <p14:creationId xmlns:p14="http://schemas.microsoft.com/office/powerpoint/2010/main" val="395286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9C07117-9657-4F47-A180-80024B2B5AD1}"/>
              </a:ext>
            </a:extLst>
          </p:cNvPr>
          <p:cNvSpPr>
            <a:spLocks noGrp="1"/>
          </p:cNvSpPr>
          <p:nvPr>
            <p:ph type="title"/>
          </p:nvPr>
        </p:nvSpPr>
        <p:spPr/>
        <p:txBody>
          <a:bodyPr/>
          <a:lstStyle/>
          <a:p>
            <a:r>
              <a:rPr lang="nl-NL" dirty="0"/>
              <a:t>Verwerkingsopdracht 17-25</a:t>
            </a:r>
          </a:p>
        </p:txBody>
      </p:sp>
      <p:sp>
        <p:nvSpPr>
          <p:cNvPr id="3" name="Tijdelijke aanduiding voor inhoud 2">
            <a:extLst>
              <a:ext uri="{FF2B5EF4-FFF2-40B4-BE49-F238E27FC236}">
                <a16:creationId xmlns:a16="http://schemas.microsoft.com/office/drawing/2014/main" xmlns="" id="{804CE235-91CA-48A7-A4B7-D4E3E23C760C}"/>
              </a:ext>
            </a:extLst>
          </p:cNvPr>
          <p:cNvSpPr>
            <a:spLocks noGrp="1"/>
          </p:cNvSpPr>
          <p:nvPr>
            <p:ph idx="1"/>
          </p:nvPr>
        </p:nvSpPr>
        <p:spPr/>
        <p:txBody>
          <a:bodyPr/>
          <a:lstStyle/>
          <a:p>
            <a:endParaRPr lang="nl-NL" dirty="0"/>
          </a:p>
        </p:txBody>
      </p:sp>
      <p:sp>
        <p:nvSpPr>
          <p:cNvPr id="4" name="Tijdelijke aanduiding voor voettekst 3">
            <a:extLst>
              <a:ext uri="{FF2B5EF4-FFF2-40B4-BE49-F238E27FC236}">
                <a16:creationId xmlns:a16="http://schemas.microsoft.com/office/drawing/2014/main" xmlns="" id="{22C0758B-C012-46D1-8E5E-40F3416914B1}"/>
              </a:ext>
            </a:extLst>
          </p:cNvPr>
          <p:cNvSpPr>
            <a:spLocks noGrp="1"/>
          </p:cNvSpPr>
          <p:nvPr>
            <p:ph type="ftr" sz="quarter" idx="11"/>
          </p:nvPr>
        </p:nvSpPr>
        <p:spPr/>
        <p:txBody>
          <a:bodyPr/>
          <a:lstStyle/>
          <a:p>
            <a:r>
              <a:rPr lang="nl-NL"/>
              <a:t>Keuzedeel Dak- en gevelgroen voor niveau 3 en 4</a:t>
            </a:r>
            <a:endParaRPr lang="en-US" dirty="0"/>
          </a:p>
        </p:txBody>
      </p:sp>
    </p:spTree>
    <p:extLst>
      <p:ext uri="{BB962C8B-B14F-4D97-AF65-F5344CB8AC3E}">
        <p14:creationId xmlns:p14="http://schemas.microsoft.com/office/powerpoint/2010/main" val="3449592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Geschikte dakbedekkingsconstructies voor </a:t>
            </a:r>
            <a:r>
              <a:rPr lang="nl-NL" dirty="0" err="1"/>
              <a:t>dakbegroeiingssystemen</a:t>
            </a:r>
            <a:endParaRPr lang="nl-NL" dirty="0"/>
          </a:p>
        </p:txBody>
      </p:sp>
      <p:sp>
        <p:nvSpPr>
          <p:cNvPr id="3" name="Tijdelijke aanduiding voor inhoud 2"/>
          <p:cNvSpPr>
            <a:spLocks noGrp="1"/>
          </p:cNvSpPr>
          <p:nvPr>
            <p:ph idx="1"/>
          </p:nvPr>
        </p:nvSpPr>
        <p:spPr/>
        <p:txBody>
          <a:bodyPr/>
          <a:lstStyle/>
          <a:p>
            <a:pPr marL="0" indent="0">
              <a:buNone/>
            </a:pPr>
            <a:r>
              <a:rPr lang="nl-NL" dirty="0"/>
              <a:t>Standaard (warm dak) opbouw heeft niet de voorkeur:</a:t>
            </a:r>
          </a:p>
          <a:p>
            <a:pPr marL="0" indent="0">
              <a:buNone/>
            </a:pPr>
            <a:endParaRPr lang="nl-NL" dirty="0"/>
          </a:p>
          <a:p>
            <a:r>
              <a:rPr lang="nl-NL" dirty="0"/>
              <a:t>Bij beschadiging zal lekwater onder de waterkerende laag komen </a:t>
            </a:r>
          </a:p>
          <a:p>
            <a:pPr marL="0" indent="0">
              <a:buNone/>
            </a:pPr>
            <a:r>
              <a:rPr lang="nl-NL" dirty="0"/>
              <a:t>     en zich tussen de lagen verplaatsen</a:t>
            </a:r>
          </a:p>
          <a:p>
            <a:pPr marL="0" indent="0">
              <a:buNone/>
            </a:pPr>
            <a:endParaRPr lang="nl-NL" dirty="0"/>
          </a:p>
          <a:p>
            <a:r>
              <a:rPr lang="nl-NL" dirty="0"/>
              <a:t>Lekkage wordt hierdoor pas laat opgemerkt</a:t>
            </a:r>
          </a:p>
          <a:p>
            <a:endParaRPr lang="nl-NL" dirty="0"/>
          </a:p>
          <a:p>
            <a:r>
              <a:rPr lang="nl-NL" dirty="0"/>
              <a:t>Opsporen lekkage gaat vaak gepaard met aanzienlijke</a:t>
            </a:r>
          </a:p>
          <a:p>
            <a:pPr marL="0" indent="0">
              <a:buNone/>
            </a:pPr>
            <a:r>
              <a:rPr lang="nl-NL" dirty="0"/>
              <a:t>     (graaf)werkzaamheden</a:t>
            </a:r>
          </a:p>
          <a:p>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5" name="Afbeelding 4"/>
          <p:cNvPicPr>
            <a:picLocks noChangeAspect="1"/>
          </p:cNvPicPr>
          <p:nvPr/>
        </p:nvPicPr>
        <p:blipFill>
          <a:blip r:embed="rId2"/>
          <a:stretch>
            <a:fillRect/>
          </a:stretch>
        </p:blipFill>
        <p:spPr>
          <a:xfrm>
            <a:off x="8574552" y="0"/>
            <a:ext cx="5143500" cy="6858000"/>
          </a:xfrm>
          <a:prstGeom prst="rect">
            <a:avLst/>
          </a:prstGeom>
        </p:spPr>
      </p:pic>
    </p:spTree>
    <p:extLst>
      <p:ext uri="{BB962C8B-B14F-4D97-AF65-F5344CB8AC3E}">
        <p14:creationId xmlns:p14="http://schemas.microsoft.com/office/powerpoint/2010/main" val="34566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Geschikte dakbedekkingsconstructies voor </a:t>
            </a:r>
            <a:r>
              <a:rPr lang="nl-NL" dirty="0" err="1"/>
              <a:t>dakbegroeiingssystemen</a:t>
            </a:r>
            <a:endParaRPr lang="nl-NL" dirty="0"/>
          </a:p>
        </p:txBody>
      </p:sp>
      <p:sp>
        <p:nvSpPr>
          <p:cNvPr id="3" name="Tijdelijke aanduiding voor inhoud 2"/>
          <p:cNvSpPr>
            <a:spLocks noGrp="1"/>
          </p:cNvSpPr>
          <p:nvPr>
            <p:ph idx="1"/>
          </p:nvPr>
        </p:nvSpPr>
        <p:spPr/>
        <p:txBody>
          <a:bodyPr/>
          <a:lstStyle/>
          <a:p>
            <a:pPr marL="0" indent="0">
              <a:buNone/>
            </a:pPr>
            <a:r>
              <a:rPr lang="nl-NL" dirty="0"/>
              <a:t>Indien losliggende systemen gevraagd/voorgeschreven worden:</a:t>
            </a:r>
          </a:p>
          <a:p>
            <a:pPr marL="0" indent="0">
              <a:buNone/>
            </a:pPr>
            <a:endParaRPr lang="nl-NL" dirty="0"/>
          </a:p>
          <a:p>
            <a:r>
              <a:rPr lang="nl-NL" dirty="0"/>
              <a:t>Alleen bij relatief lichte, dunne vegetatiedaken</a:t>
            </a:r>
          </a:p>
          <a:p>
            <a:pPr marL="0" indent="0">
              <a:buNone/>
            </a:pPr>
            <a:r>
              <a:rPr lang="nl-NL" dirty="0"/>
              <a:t>   </a:t>
            </a:r>
          </a:p>
          <a:p>
            <a:r>
              <a:rPr lang="nl-NL" dirty="0"/>
              <a:t>Waterkerende laag moet worden gecompartimenteerd in vlakken van max. 250 m2. Mocht er dan toch lekkage ontstaan, dan wordt het gedeelte waar gezocht moet worden, beperkt tot 250 m2:</a:t>
            </a:r>
          </a:p>
          <a:p>
            <a:endParaRPr lang="nl-NL" dirty="0"/>
          </a:p>
          <a:p>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sp>
        <p:nvSpPr>
          <p:cNvPr id="6" name="Rechthoek met één afgeronde hoek 5"/>
          <p:cNvSpPr/>
          <p:nvPr/>
        </p:nvSpPr>
        <p:spPr>
          <a:xfrm>
            <a:off x="1026942" y="4994031"/>
            <a:ext cx="2391507" cy="196947"/>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met één afgeronde hoek 6"/>
          <p:cNvSpPr/>
          <p:nvPr/>
        </p:nvSpPr>
        <p:spPr>
          <a:xfrm>
            <a:off x="3418449" y="4994030"/>
            <a:ext cx="2391507" cy="196947"/>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met één afgeronde hoek 7"/>
          <p:cNvSpPr/>
          <p:nvPr/>
        </p:nvSpPr>
        <p:spPr>
          <a:xfrm>
            <a:off x="5809956" y="4994029"/>
            <a:ext cx="2391507" cy="196947"/>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met één afgeronde hoek 8"/>
          <p:cNvSpPr/>
          <p:nvPr/>
        </p:nvSpPr>
        <p:spPr>
          <a:xfrm>
            <a:off x="8201463" y="4994029"/>
            <a:ext cx="2391507" cy="196947"/>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Afgeronde rechthoek 10"/>
          <p:cNvSpPr/>
          <p:nvPr/>
        </p:nvSpPr>
        <p:spPr>
          <a:xfrm>
            <a:off x="5822657" y="5008438"/>
            <a:ext cx="2362494" cy="16812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7613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5" name="Afbeelding 4"/>
          <p:cNvPicPr>
            <a:picLocks noChangeAspect="1"/>
          </p:cNvPicPr>
          <p:nvPr/>
        </p:nvPicPr>
        <p:blipFill>
          <a:blip r:embed="rId2"/>
          <a:stretch>
            <a:fillRect/>
          </a:stretch>
        </p:blipFill>
        <p:spPr>
          <a:xfrm>
            <a:off x="-1" y="0"/>
            <a:ext cx="9182259" cy="6858000"/>
          </a:xfrm>
          <a:prstGeom prst="rect">
            <a:avLst/>
          </a:prstGeom>
        </p:spPr>
      </p:pic>
    </p:spTree>
    <p:extLst>
      <p:ext uri="{BB962C8B-B14F-4D97-AF65-F5344CB8AC3E}">
        <p14:creationId xmlns:p14="http://schemas.microsoft.com/office/powerpoint/2010/main" val="1619913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Technische uitgangspunten groen- en </a:t>
            </a:r>
            <a:r>
              <a:rPr lang="nl-NL" dirty="0" err="1"/>
              <a:t>leefdaken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Het risico op waterverplaatsing in de dakconstructie voorkomen door: </a:t>
            </a:r>
          </a:p>
          <a:p>
            <a:pPr marL="0" indent="0">
              <a:buNone/>
            </a:pPr>
            <a:endParaRPr lang="nl-NL" dirty="0"/>
          </a:p>
          <a:p>
            <a:pPr marL="0" indent="0">
              <a:buNone/>
            </a:pPr>
            <a:r>
              <a:rPr lang="nl-NL" b="1" dirty="0"/>
              <a:t>A. </a:t>
            </a:r>
            <a:r>
              <a:rPr lang="nl-NL" b="1" dirty="0" err="1"/>
              <a:t>Kompaktdak</a:t>
            </a:r>
            <a:endParaRPr lang="nl-NL" b="1" dirty="0"/>
          </a:p>
          <a:p>
            <a:r>
              <a:rPr lang="nl-NL" dirty="0"/>
              <a:t>Op de constructie indien mogelijk en volledige </a:t>
            </a:r>
            <a:r>
              <a:rPr lang="nl-NL" dirty="0" err="1"/>
              <a:t>kleeflaag</a:t>
            </a:r>
            <a:endParaRPr lang="nl-NL" dirty="0"/>
          </a:p>
          <a:p>
            <a:r>
              <a:rPr lang="nl-NL" dirty="0"/>
              <a:t>Cellulair glas als isolatiemateriaal</a:t>
            </a:r>
          </a:p>
          <a:p>
            <a:r>
              <a:rPr lang="nl-NL" dirty="0"/>
              <a:t>Daarop een volledig verkleefd dakbedekkingssysteem</a:t>
            </a:r>
          </a:p>
          <a:p>
            <a:pPr marL="0" indent="0">
              <a:buNone/>
            </a:pPr>
            <a:r>
              <a:rPr lang="nl-NL" dirty="0"/>
              <a:t>   </a:t>
            </a:r>
          </a:p>
          <a:p>
            <a:endParaRPr lang="nl-NL" dirty="0"/>
          </a:p>
          <a:p>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5" name="Afbeelding 4"/>
          <p:cNvPicPr>
            <a:picLocks noChangeAspect="1"/>
          </p:cNvPicPr>
          <p:nvPr/>
        </p:nvPicPr>
        <p:blipFill>
          <a:blip r:embed="rId2"/>
          <a:stretch>
            <a:fillRect/>
          </a:stretch>
        </p:blipFill>
        <p:spPr>
          <a:xfrm>
            <a:off x="5577716" y="2495582"/>
            <a:ext cx="7392572" cy="6024946"/>
          </a:xfrm>
          <a:prstGeom prst="rect">
            <a:avLst/>
          </a:prstGeom>
        </p:spPr>
      </p:pic>
    </p:spTree>
    <p:extLst>
      <p:ext uri="{BB962C8B-B14F-4D97-AF65-F5344CB8AC3E}">
        <p14:creationId xmlns:p14="http://schemas.microsoft.com/office/powerpoint/2010/main" val="2968257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7048500" y="1962150"/>
            <a:ext cx="5143500" cy="4895850"/>
          </a:xfrm>
          <a:prstGeom prst="rect">
            <a:avLst/>
          </a:prstGeom>
        </p:spPr>
      </p:pic>
      <p:sp>
        <p:nvSpPr>
          <p:cNvPr id="2" name="Titel 1"/>
          <p:cNvSpPr>
            <a:spLocks noGrp="1"/>
          </p:cNvSpPr>
          <p:nvPr>
            <p:ph type="title"/>
          </p:nvPr>
        </p:nvSpPr>
        <p:spPr/>
        <p:txBody>
          <a:bodyPr>
            <a:normAutofit/>
          </a:bodyPr>
          <a:lstStyle/>
          <a:p>
            <a:r>
              <a:rPr lang="nl-NL" dirty="0"/>
              <a:t>Technische uitgangspunten groen- en </a:t>
            </a:r>
            <a:r>
              <a:rPr lang="nl-NL" dirty="0" err="1"/>
              <a:t>leefdaken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Het risico op waterverplaatsing in de dakconstructie voorkomen door: </a:t>
            </a:r>
          </a:p>
          <a:p>
            <a:pPr marL="0" indent="0">
              <a:buNone/>
            </a:pPr>
            <a:endParaRPr lang="nl-NL" dirty="0"/>
          </a:p>
          <a:p>
            <a:pPr marL="0" indent="0">
              <a:buNone/>
            </a:pPr>
            <a:r>
              <a:rPr lang="nl-NL" b="1" dirty="0"/>
              <a:t>B. Omgekeerd dak</a:t>
            </a:r>
          </a:p>
          <a:p>
            <a:r>
              <a:rPr lang="nl-NL" dirty="0"/>
              <a:t>Ondergrond (monoliet) betonnen constructie</a:t>
            </a:r>
          </a:p>
          <a:p>
            <a:r>
              <a:rPr lang="nl-NL" dirty="0"/>
              <a:t>Dakbedekking 2-laags, volledig verkleefd</a:t>
            </a:r>
          </a:p>
          <a:p>
            <a:r>
              <a:rPr lang="nl-NL" dirty="0"/>
              <a:t>XPS als isolatiemateriaal (+20% dikte)</a:t>
            </a:r>
          </a:p>
          <a:p>
            <a:r>
              <a:rPr lang="nl-NL" dirty="0"/>
              <a:t>Dampopen laag op isolatie!</a:t>
            </a:r>
          </a:p>
          <a:p>
            <a:pPr marL="0" indent="0">
              <a:buNone/>
            </a:pPr>
            <a:r>
              <a:rPr lang="nl-NL" dirty="0"/>
              <a:t>   </a:t>
            </a:r>
          </a:p>
          <a:p>
            <a:endParaRPr lang="nl-NL" dirty="0"/>
          </a:p>
          <a:p>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spTree>
    <p:extLst>
      <p:ext uri="{BB962C8B-B14F-4D97-AF65-F5344CB8AC3E}">
        <p14:creationId xmlns:p14="http://schemas.microsoft.com/office/powerpoint/2010/main" val="1347206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Technische uitgangspunten groen- en </a:t>
            </a:r>
            <a:r>
              <a:rPr lang="nl-NL" dirty="0" err="1"/>
              <a:t>leefdaken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Opstandhoogte</a:t>
            </a:r>
          </a:p>
          <a:p>
            <a:pPr marL="0" indent="0">
              <a:buNone/>
            </a:pPr>
            <a:r>
              <a:rPr lang="nl-NL" dirty="0"/>
              <a:t>120 mm boven de</a:t>
            </a:r>
          </a:p>
          <a:p>
            <a:pPr marL="0" indent="0">
              <a:buNone/>
            </a:pPr>
            <a:r>
              <a:rPr lang="nl-NL" dirty="0"/>
              <a:t>hoogste afwerking</a:t>
            </a:r>
          </a:p>
          <a:p>
            <a:pPr marL="0" indent="0">
              <a:buNone/>
            </a:pPr>
            <a:r>
              <a:rPr lang="nl-NL" dirty="0"/>
              <a:t>(substraat)</a:t>
            </a:r>
          </a:p>
          <a:p>
            <a:pPr marL="0" indent="0">
              <a:buNone/>
            </a:pPr>
            <a:endParaRPr lang="nl-NL" dirty="0"/>
          </a:p>
          <a:p>
            <a:pPr marL="0" indent="0">
              <a:buNone/>
            </a:pPr>
            <a:endParaRPr lang="nl-NL" dirty="0"/>
          </a:p>
          <a:p>
            <a:endParaRPr lang="nl-NL" dirty="0"/>
          </a:p>
          <a:p>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5" name="Afbeelding 4" descr="Schermopname"/>
          <p:cNvPicPr>
            <a:picLocks noChangeAspect="1"/>
          </p:cNvPicPr>
          <p:nvPr/>
        </p:nvPicPr>
        <p:blipFill>
          <a:blip r:embed="rId2"/>
          <a:stretch>
            <a:fillRect/>
          </a:stretch>
        </p:blipFill>
        <p:spPr>
          <a:xfrm>
            <a:off x="2893298" y="1660175"/>
            <a:ext cx="5231176" cy="4563749"/>
          </a:xfrm>
          <a:prstGeom prst="rect">
            <a:avLst/>
          </a:prstGeom>
        </p:spPr>
      </p:pic>
      <p:sp>
        <p:nvSpPr>
          <p:cNvPr id="7" name="Ovaal 6"/>
          <p:cNvSpPr/>
          <p:nvPr/>
        </p:nvSpPr>
        <p:spPr>
          <a:xfrm>
            <a:off x="3179298" y="2160589"/>
            <a:ext cx="1097280" cy="30444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2770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Ophalen voorkennis</a:t>
            </a:r>
          </a:p>
        </p:txBody>
      </p:sp>
      <p:sp>
        <p:nvSpPr>
          <p:cNvPr id="3" name="Tijdelijke aanduiding voor inhoud 2"/>
          <p:cNvSpPr>
            <a:spLocks noGrp="1"/>
          </p:cNvSpPr>
          <p:nvPr>
            <p:ph idx="1"/>
          </p:nvPr>
        </p:nvSpPr>
        <p:spPr/>
        <p:txBody>
          <a:bodyPr/>
          <a:lstStyle/>
          <a:p>
            <a:r>
              <a:rPr lang="nl-NL" dirty="0"/>
              <a:t>Redenen om te </a:t>
            </a:r>
            <a:r>
              <a:rPr lang="nl-NL" dirty="0" err="1"/>
              <a:t>begroenen</a:t>
            </a:r>
            <a:endParaRPr lang="nl-NL" dirty="0"/>
          </a:p>
          <a:p>
            <a:r>
              <a:rPr lang="nl-NL" dirty="0"/>
              <a:t>Verschillende typen begroeiing</a:t>
            </a:r>
          </a:p>
          <a:p>
            <a:r>
              <a:rPr lang="nl-NL" dirty="0"/>
              <a:t>Verschillende ondergronden</a:t>
            </a:r>
          </a:p>
          <a:p>
            <a:r>
              <a:rPr lang="nl-NL" dirty="0"/>
              <a:t>Verschillende </a:t>
            </a:r>
            <a:r>
              <a:rPr lang="nl-NL" dirty="0" err="1"/>
              <a:t>daksystemen</a:t>
            </a:r>
            <a:endParaRPr lang="nl-NL" dirty="0"/>
          </a:p>
          <a:p>
            <a:r>
              <a:rPr lang="nl-NL" dirty="0"/>
              <a:t>Wat is belangrijk?</a:t>
            </a:r>
          </a:p>
          <a:p>
            <a:r>
              <a:rPr lang="nl-NL" dirty="0"/>
              <a:t>Wat weet je nu?</a:t>
            </a:r>
          </a:p>
          <a:p>
            <a:r>
              <a:rPr lang="nl-NL" dirty="0"/>
              <a:t>Wat mis je nog?</a:t>
            </a:r>
          </a:p>
          <a:p>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spTree>
    <p:extLst>
      <p:ext uri="{BB962C8B-B14F-4D97-AF65-F5344CB8AC3E}">
        <p14:creationId xmlns:p14="http://schemas.microsoft.com/office/powerpoint/2010/main" val="179813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Technische uitgangspunten groen- en </a:t>
            </a:r>
            <a:r>
              <a:rPr lang="nl-NL" dirty="0" err="1"/>
              <a:t>leefdaken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Tussen watervoerende laag</a:t>
            </a:r>
          </a:p>
          <a:p>
            <a:pPr marL="0" indent="0">
              <a:buNone/>
            </a:pPr>
            <a:r>
              <a:rPr lang="nl-NL" dirty="0"/>
              <a:t>en lood min. 60 mm.</a:t>
            </a:r>
          </a:p>
          <a:p>
            <a:pPr marL="0" indent="0">
              <a:buNone/>
            </a:pPr>
            <a:r>
              <a:rPr lang="nl-NL" dirty="0"/>
              <a:t>vrije ruimte </a:t>
            </a:r>
            <a:r>
              <a:rPr lang="nl-NL" dirty="0" err="1"/>
              <a:t>ivm</a:t>
            </a:r>
            <a:endParaRPr lang="nl-NL" dirty="0"/>
          </a:p>
          <a:p>
            <a:pPr marL="0" indent="0">
              <a:buNone/>
            </a:pPr>
            <a:r>
              <a:rPr lang="nl-NL" dirty="0"/>
              <a:t>capillaire opstijging</a:t>
            </a:r>
          </a:p>
          <a:p>
            <a:pPr marL="0" indent="0">
              <a:buNone/>
            </a:pPr>
            <a:endParaRPr lang="nl-NL" dirty="0"/>
          </a:p>
          <a:p>
            <a:endParaRPr lang="nl-NL" dirty="0"/>
          </a:p>
          <a:p>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6" name="Afbeelding 5"/>
          <p:cNvPicPr>
            <a:picLocks noChangeAspect="1"/>
          </p:cNvPicPr>
          <p:nvPr/>
        </p:nvPicPr>
        <p:blipFill>
          <a:blip r:embed="rId2"/>
          <a:stretch>
            <a:fillRect/>
          </a:stretch>
        </p:blipFill>
        <p:spPr>
          <a:xfrm>
            <a:off x="3572267" y="1678912"/>
            <a:ext cx="5842413" cy="4362450"/>
          </a:xfrm>
          <a:prstGeom prst="rect">
            <a:avLst/>
          </a:prstGeom>
        </p:spPr>
      </p:pic>
      <p:sp>
        <p:nvSpPr>
          <p:cNvPr id="7" name="Ovaal 6"/>
          <p:cNvSpPr/>
          <p:nvPr/>
        </p:nvSpPr>
        <p:spPr>
          <a:xfrm rot="5400000">
            <a:off x="5125520" y="681067"/>
            <a:ext cx="1817651" cy="68398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3200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Technische uitgangspunten groen- en </a:t>
            </a:r>
            <a:r>
              <a:rPr lang="nl-NL" dirty="0" err="1"/>
              <a:t>leefdaken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err="1">
                <a:solidFill>
                  <a:schemeClr val="tx1">
                    <a:lumMod val="95000"/>
                    <a:lumOff val="5000"/>
                  </a:schemeClr>
                </a:solidFill>
              </a:rPr>
              <a:t>Vebidak</a:t>
            </a:r>
            <a:r>
              <a:rPr lang="nl-NL" dirty="0">
                <a:solidFill>
                  <a:schemeClr val="tx1">
                    <a:lumMod val="95000"/>
                    <a:lumOff val="5000"/>
                  </a:schemeClr>
                </a:solidFill>
              </a:rPr>
              <a:t>: min. opstandhoogte 120 mm </a:t>
            </a:r>
          </a:p>
          <a:p>
            <a:pPr marL="0" indent="0">
              <a:buNone/>
            </a:pPr>
            <a:r>
              <a:rPr lang="nl-NL" dirty="0">
                <a:solidFill>
                  <a:schemeClr val="tx1">
                    <a:lumMod val="95000"/>
                    <a:lumOff val="5000"/>
                  </a:schemeClr>
                </a:solidFill>
              </a:rPr>
              <a:t>Bouwbesluit: max: opstaphoogte 20 mm</a:t>
            </a:r>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6" name="Afbeelding 5"/>
          <p:cNvPicPr>
            <a:picLocks noChangeAspect="1"/>
          </p:cNvPicPr>
          <p:nvPr/>
        </p:nvPicPr>
        <p:blipFill>
          <a:blip r:embed="rId2"/>
          <a:stretch>
            <a:fillRect/>
          </a:stretch>
        </p:blipFill>
        <p:spPr>
          <a:xfrm>
            <a:off x="3652911" y="3385694"/>
            <a:ext cx="4120309" cy="2655668"/>
          </a:xfrm>
          <a:prstGeom prst="rect">
            <a:avLst/>
          </a:prstGeom>
        </p:spPr>
      </p:pic>
    </p:spTree>
    <p:extLst>
      <p:ext uri="{BB962C8B-B14F-4D97-AF65-F5344CB8AC3E}">
        <p14:creationId xmlns:p14="http://schemas.microsoft.com/office/powerpoint/2010/main" val="379269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Oplossing conflict in ontwerp:</a:t>
            </a:r>
          </a:p>
        </p:txBody>
      </p:sp>
      <p:sp>
        <p:nvSpPr>
          <p:cNvPr id="7" name="Tijdelijke aanduiding voor inhoud 6"/>
          <p:cNvSpPr>
            <a:spLocks noGrp="1"/>
          </p:cNvSpPr>
          <p:nvPr>
            <p:ph sz="half" idx="2"/>
          </p:nvPr>
        </p:nvSpPr>
        <p:spPr>
          <a:xfrm>
            <a:off x="6229454" y="1930400"/>
            <a:ext cx="4184034" cy="4110962"/>
          </a:xfrm>
        </p:spPr>
        <p:txBody>
          <a:bodyPr>
            <a:normAutofit lnSpcReduction="10000"/>
          </a:bodyPr>
          <a:lstStyle/>
          <a:p>
            <a:pPr>
              <a:buFont typeface="+mj-lt"/>
              <a:buAutoNum type="arabicPeriod"/>
            </a:pPr>
            <a:r>
              <a:rPr lang="nl-NL" dirty="0">
                <a:solidFill>
                  <a:srgbClr val="FF0000"/>
                </a:solidFill>
              </a:rPr>
              <a:t>Gootelement</a:t>
            </a:r>
          </a:p>
          <a:p>
            <a:pPr>
              <a:buFont typeface="+mj-lt"/>
              <a:buAutoNum type="arabicPeriod"/>
            </a:pPr>
            <a:r>
              <a:rPr lang="nl-NL" dirty="0"/>
              <a:t>Beschermings- of </a:t>
            </a:r>
            <a:r>
              <a:rPr lang="nl-NL" dirty="0" err="1"/>
              <a:t>draineerlaag</a:t>
            </a:r>
            <a:endParaRPr lang="nl-NL" dirty="0"/>
          </a:p>
          <a:p>
            <a:pPr>
              <a:buFont typeface="+mj-lt"/>
              <a:buAutoNum type="arabicPeriod"/>
            </a:pPr>
            <a:r>
              <a:rPr lang="nl-NL" dirty="0"/>
              <a:t>Gewapende dekvloer</a:t>
            </a:r>
          </a:p>
          <a:p>
            <a:pPr>
              <a:buFont typeface="+mj-lt"/>
              <a:buAutoNum type="arabicPeriod"/>
            </a:pPr>
            <a:r>
              <a:rPr lang="nl-NL" dirty="0" err="1"/>
              <a:t>Dakafdichting</a:t>
            </a:r>
            <a:endParaRPr lang="nl-NL" dirty="0"/>
          </a:p>
          <a:p>
            <a:pPr>
              <a:buFont typeface="+mj-lt"/>
              <a:buAutoNum type="arabicPeriod"/>
            </a:pPr>
            <a:r>
              <a:rPr lang="nl-NL" dirty="0"/>
              <a:t>Thermische isolatie </a:t>
            </a:r>
          </a:p>
          <a:p>
            <a:pPr>
              <a:buFont typeface="+mj-lt"/>
              <a:buAutoNum type="arabicPeriod"/>
            </a:pPr>
            <a:r>
              <a:rPr lang="nl-NL" dirty="0"/>
              <a:t>Betegeling</a:t>
            </a:r>
          </a:p>
          <a:p>
            <a:pPr>
              <a:buFont typeface="+mj-lt"/>
              <a:buAutoNum type="arabicPeriod"/>
            </a:pPr>
            <a:r>
              <a:rPr lang="nl-NL" dirty="0"/>
              <a:t>Dampscherm</a:t>
            </a:r>
          </a:p>
          <a:p>
            <a:pPr>
              <a:buFont typeface="+mj-lt"/>
              <a:buAutoNum type="arabicPeriod"/>
            </a:pPr>
            <a:r>
              <a:rPr lang="nl-NL" dirty="0"/>
              <a:t>Hellingslaag</a:t>
            </a:r>
          </a:p>
          <a:p>
            <a:pPr>
              <a:buFont typeface="+mj-lt"/>
              <a:buAutoNum type="arabicPeriod"/>
            </a:pPr>
            <a:r>
              <a:rPr lang="nl-NL" dirty="0"/>
              <a:t>Draagvloer</a:t>
            </a:r>
          </a:p>
          <a:p>
            <a:pPr>
              <a:buFont typeface="+mj-lt"/>
              <a:buAutoNum type="arabicPeriod"/>
            </a:pPr>
            <a:r>
              <a:rPr lang="nl-NL" dirty="0"/>
              <a:t>Thermische onderbreking om de koudebrug te beperken</a:t>
            </a:r>
          </a:p>
          <a:p>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8" name="Tijdelijke aanduiding voor inhoud 7"/>
          <p:cNvPicPr>
            <a:picLocks noGrp="1" noChangeAspect="1"/>
          </p:cNvPicPr>
          <p:nvPr>
            <p:ph sz="half" idx="1"/>
          </p:nvPr>
        </p:nvPicPr>
        <p:blipFill>
          <a:blip r:embed="rId2"/>
          <a:stretch>
            <a:fillRect/>
          </a:stretch>
        </p:blipFill>
        <p:spPr>
          <a:xfrm>
            <a:off x="382441" y="1930400"/>
            <a:ext cx="5610396" cy="3423903"/>
          </a:xfrm>
          <a:prstGeom prst="rect">
            <a:avLst/>
          </a:prstGeom>
        </p:spPr>
      </p:pic>
      <p:sp>
        <p:nvSpPr>
          <p:cNvPr id="9" name="Ovaal 8"/>
          <p:cNvSpPr/>
          <p:nvPr/>
        </p:nvSpPr>
        <p:spPr>
          <a:xfrm>
            <a:off x="2433711" y="2278966"/>
            <a:ext cx="1392429" cy="13633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8132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Technische uitgangspunten groen- en </a:t>
            </a:r>
            <a:r>
              <a:rPr lang="nl-NL" dirty="0" err="1"/>
              <a:t>leefdaken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Na aanbrengen waterkerende laag, deze niet meer gebruiken als werkvloer!</a:t>
            </a:r>
          </a:p>
          <a:p>
            <a:pPr marL="0" indent="0">
              <a:buNone/>
            </a:pPr>
            <a:endParaRPr lang="nl-NL" dirty="0"/>
          </a:p>
          <a:p>
            <a:r>
              <a:rPr lang="nl-NL" dirty="0"/>
              <a:t>Eventuele tijdelijke dakbedekking aanbrengen (kan ook als dampscherm)</a:t>
            </a:r>
          </a:p>
          <a:p>
            <a:r>
              <a:rPr lang="nl-NL" dirty="0"/>
              <a:t>Eventueel drainagelaag als beschermlaag aanbrengen</a:t>
            </a:r>
          </a:p>
          <a:p>
            <a:endParaRPr lang="nl-NL" dirty="0"/>
          </a:p>
          <a:p>
            <a:pPr marL="0" indent="0">
              <a:buNone/>
            </a:pPr>
            <a:r>
              <a:rPr lang="nl-NL" dirty="0"/>
              <a:t>Voer als het kan een watertest uit!</a:t>
            </a:r>
          </a:p>
          <a:p>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5" name="Afbeelding 4"/>
          <p:cNvPicPr>
            <a:picLocks noChangeAspect="1"/>
          </p:cNvPicPr>
          <p:nvPr/>
        </p:nvPicPr>
        <p:blipFill>
          <a:blip r:embed="rId2"/>
          <a:stretch>
            <a:fillRect/>
          </a:stretch>
        </p:blipFill>
        <p:spPr>
          <a:xfrm>
            <a:off x="7540283" y="3369212"/>
            <a:ext cx="4651717" cy="3488788"/>
          </a:xfrm>
          <a:prstGeom prst="rect">
            <a:avLst/>
          </a:prstGeom>
        </p:spPr>
      </p:pic>
    </p:spTree>
    <p:extLst>
      <p:ext uri="{BB962C8B-B14F-4D97-AF65-F5344CB8AC3E}">
        <p14:creationId xmlns:p14="http://schemas.microsoft.com/office/powerpoint/2010/main" val="3882839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Veiligheid op het dak</a:t>
            </a:r>
          </a:p>
        </p:txBody>
      </p:sp>
      <p:sp>
        <p:nvSpPr>
          <p:cNvPr id="3" name="Tijdelijke aanduiding voor inhoud 2"/>
          <p:cNvSpPr>
            <a:spLocks noGrp="1"/>
          </p:cNvSpPr>
          <p:nvPr>
            <p:ph idx="1"/>
          </p:nvPr>
        </p:nvSpPr>
        <p:spPr/>
        <p:txBody>
          <a:bodyPr>
            <a:normAutofit/>
          </a:bodyPr>
          <a:lstStyle/>
          <a:p>
            <a:r>
              <a:rPr lang="nl-NL" dirty="0"/>
              <a:t>In welke 3 onderdelen zou je veiligheid kunnen onderscheiden ?</a:t>
            </a:r>
          </a:p>
          <a:p>
            <a:endParaRPr lang="nl-NL" dirty="0"/>
          </a:p>
          <a:p>
            <a:r>
              <a:rPr lang="nl-NL" dirty="0"/>
              <a:t>Toegang tot het dak</a:t>
            </a:r>
          </a:p>
          <a:p>
            <a:r>
              <a:rPr lang="nl-NL" dirty="0"/>
              <a:t>Werken op hoogte</a:t>
            </a:r>
          </a:p>
          <a:p>
            <a:r>
              <a:rPr lang="nl-NL" dirty="0"/>
              <a:t>Afsluiten werklocatie</a:t>
            </a:r>
          </a:p>
          <a:p>
            <a:endParaRPr lang="nl-NL" dirty="0"/>
          </a:p>
          <a:p>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6" name="Afbeelding 5"/>
          <p:cNvPicPr>
            <a:picLocks noChangeAspect="1"/>
          </p:cNvPicPr>
          <p:nvPr/>
        </p:nvPicPr>
        <p:blipFill>
          <a:blip r:embed="rId2"/>
          <a:stretch>
            <a:fillRect/>
          </a:stretch>
        </p:blipFill>
        <p:spPr>
          <a:xfrm>
            <a:off x="4675993" y="4959624"/>
            <a:ext cx="2576434" cy="1932326"/>
          </a:xfrm>
          <a:prstGeom prst="rect">
            <a:avLst/>
          </a:prstGeom>
        </p:spPr>
      </p:pic>
      <p:pic>
        <p:nvPicPr>
          <p:cNvPr id="7" name="Afbeelding 6"/>
          <p:cNvPicPr>
            <a:picLocks noChangeAspect="1"/>
          </p:cNvPicPr>
          <p:nvPr/>
        </p:nvPicPr>
        <p:blipFill>
          <a:blip r:embed="rId3"/>
          <a:stretch>
            <a:fillRect/>
          </a:stretch>
        </p:blipFill>
        <p:spPr>
          <a:xfrm>
            <a:off x="4675993" y="2879999"/>
            <a:ext cx="2576434" cy="1714500"/>
          </a:xfrm>
          <a:prstGeom prst="rect">
            <a:avLst/>
          </a:prstGeom>
        </p:spPr>
      </p:pic>
      <p:pic>
        <p:nvPicPr>
          <p:cNvPr id="8" name="Afbeelding 7"/>
          <p:cNvPicPr>
            <a:picLocks noChangeAspect="1"/>
          </p:cNvPicPr>
          <p:nvPr/>
        </p:nvPicPr>
        <p:blipFill>
          <a:blip r:embed="rId4"/>
          <a:stretch>
            <a:fillRect/>
          </a:stretch>
        </p:blipFill>
        <p:spPr>
          <a:xfrm>
            <a:off x="7740524" y="-9512"/>
            <a:ext cx="4451475" cy="5935299"/>
          </a:xfrm>
          <a:prstGeom prst="rect">
            <a:avLst/>
          </a:prstGeom>
        </p:spPr>
      </p:pic>
    </p:spTree>
    <p:extLst>
      <p:ext uri="{BB962C8B-B14F-4D97-AF65-F5344CB8AC3E}">
        <p14:creationId xmlns:p14="http://schemas.microsoft.com/office/powerpoint/2010/main" val="29525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Werkplekinspectie</a:t>
            </a:r>
          </a:p>
        </p:txBody>
      </p:sp>
      <p:sp>
        <p:nvSpPr>
          <p:cNvPr id="3" name="Tijdelijke aanduiding voor inhoud 2"/>
          <p:cNvSpPr>
            <a:spLocks noGrp="1"/>
          </p:cNvSpPr>
          <p:nvPr>
            <p:ph idx="1"/>
          </p:nvPr>
        </p:nvSpPr>
        <p:spPr/>
        <p:txBody>
          <a:bodyPr>
            <a:normAutofit/>
          </a:bodyPr>
          <a:lstStyle/>
          <a:p>
            <a:r>
              <a:rPr lang="nl-NL" dirty="0"/>
              <a:t>Gebruik een vaste procedure als check</a:t>
            </a:r>
          </a:p>
          <a:p>
            <a:endParaRPr lang="nl-NL" dirty="0"/>
          </a:p>
          <a:p>
            <a:r>
              <a:rPr lang="nl-NL" dirty="0"/>
              <a:t>Werplekinspectieformulier kan nuttig zijn</a:t>
            </a:r>
          </a:p>
          <a:p>
            <a:endParaRPr lang="nl-NL" dirty="0"/>
          </a:p>
          <a:p>
            <a:r>
              <a:rPr lang="nl-NL" dirty="0"/>
              <a:t>Lees door </a:t>
            </a:r>
          </a:p>
          <a:p>
            <a:endParaRPr lang="nl-NL" dirty="0"/>
          </a:p>
          <a:p>
            <a:r>
              <a:rPr lang="nl-NL" dirty="0"/>
              <a:t>DDU</a:t>
            </a:r>
          </a:p>
          <a:p>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9" name="Afbeelding 8">
            <a:extLst>
              <a:ext uri="{FF2B5EF4-FFF2-40B4-BE49-F238E27FC236}">
                <a16:creationId xmlns:a16="http://schemas.microsoft.com/office/drawing/2014/main" xmlns="" id="{45244180-C51E-4B26-A3C4-E3AE84312CE6}"/>
              </a:ext>
            </a:extLst>
          </p:cNvPr>
          <p:cNvPicPr>
            <a:picLocks noChangeAspect="1"/>
          </p:cNvPicPr>
          <p:nvPr/>
        </p:nvPicPr>
        <p:blipFill>
          <a:blip r:embed="rId2"/>
          <a:stretch>
            <a:fillRect/>
          </a:stretch>
        </p:blipFill>
        <p:spPr>
          <a:xfrm>
            <a:off x="4241271" y="3994912"/>
            <a:ext cx="4703946" cy="2884650"/>
          </a:xfrm>
          <a:prstGeom prst="rect">
            <a:avLst/>
          </a:prstGeom>
        </p:spPr>
      </p:pic>
    </p:spTree>
    <p:extLst>
      <p:ext uri="{BB962C8B-B14F-4D97-AF65-F5344CB8AC3E}">
        <p14:creationId xmlns:p14="http://schemas.microsoft.com/office/powerpoint/2010/main" val="1798681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DB6C3A9-4F32-4635-93EE-4039A8616068}"/>
              </a:ext>
            </a:extLst>
          </p:cNvPr>
          <p:cNvSpPr>
            <a:spLocks noGrp="1"/>
          </p:cNvSpPr>
          <p:nvPr>
            <p:ph type="title"/>
          </p:nvPr>
        </p:nvSpPr>
        <p:spPr/>
        <p:txBody>
          <a:bodyPr/>
          <a:lstStyle/>
          <a:p>
            <a:r>
              <a:rPr lang="nl-NL" dirty="0" err="1"/>
              <a:t>Toolboxmeetings</a:t>
            </a:r>
            <a:endParaRPr lang="nl-NL" dirty="0"/>
          </a:p>
        </p:txBody>
      </p:sp>
      <p:sp>
        <p:nvSpPr>
          <p:cNvPr id="3" name="Tijdelijke aanduiding voor inhoud 2">
            <a:extLst>
              <a:ext uri="{FF2B5EF4-FFF2-40B4-BE49-F238E27FC236}">
                <a16:creationId xmlns:a16="http://schemas.microsoft.com/office/drawing/2014/main" xmlns="" id="{DF8B01BC-774C-4148-8560-599949211E66}"/>
              </a:ext>
            </a:extLst>
          </p:cNvPr>
          <p:cNvSpPr>
            <a:spLocks noGrp="1"/>
          </p:cNvSpPr>
          <p:nvPr>
            <p:ph idx="1"/>
          </p:nvPr>
        </p:nvSpPr>
        <p:spPr/>
        <p:txBody>
          <a:bodyPr/>
          <a:lstStyle/>
          <a:p>
            <a:r>
              <a:rPr lang="nl-NL" dirty="0" err="1"/>
              <a:t>Toolbox</a:t>
            </a:r>
            <a:r>
              <a:rPr lang="nl-NL" dirty="0"/>
              <a:t> aangelijnd werken (bron)</a:t>
            </a:r>
          </a:p>
          <a:p>
            <a:endParaRPr lang="nl-NL" dirty="0"/>
          </a:p>
          <a:p>
            <a:r>
              <a:rPr lang="nl-NL" dirty="0" err="1"/>
              <a:t>Toolbox</a:t>
            </a:r>
            <a:r>
              <a:rPr lang="nl-NL" dirty="0"/>
              <a:t> aanslaan van hijslasten (bron)</a:t>
            </a:r>
          </a:p>
          <a:p>
            <a:endParaRPr lang="nl-NL" dirty="0"/>
          </a:p>
          <a:p>
            <a:r>
              <a:rPr lang="nl-NL" dirty="0"/>
              <a:t>Dakdekkersboekje (bron)</a:t>
            </a:r>
          </a:p>
        </p:txBody>
      </p:sp>
      <p:sp>
        <p:nvSpPr>
          <p:cNvPr id="4" name="Tijdelijke aanduiding voor voettekst 3">
            <a:extLst>
              <a:ext uri="{FF2B5EF4-FFF2-40B4-BE49-F238E27FC236}">
                <a16:creationId xmlns:a16="http://schemas.microsoft.com/office/drawing/2014/main" xmlns="" id="{83C6B826-54C2-4A76-88D1-195272B513C3}"/>
              </a:ext>
            </a:extLst>
          </p:cNvPr>
          <p:cNvSpPr>
            <a:spLocks noGrp="1"/>
          </p:cNvSpPr>
          <p:nvPr>
            <p:ph type="ftr" sz="quarter" idx="11"/>
          </p:nvPr>
        </p:nvSpPr>
        <p:spPr/>
        <p:txBody>
          <a:bodyPr/>
          <a:lstStyle/>
          <a:p>
            <a:r>
              <a:rPr lang="nl-NL"/>
              <a:t>Keuzedeel Dak- en gevelgroen voor niveau 3 en 4</a:t>
            </a:r>
            <a:endParaRPr lang="en-US" dirty="0"/>
          </a:p>
        </p:txBody>
      </p:sp>
    </p:spTree>
    <p:extLst>
      <p:ext uri="{BB962C8B-B14F-4D97-AF65-F5344CB8AC3E}">
        <p14:creationId xmlns:p14="http://schemas.microsoft.com/office/powerpoint/2010/main" val="2194292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4AFCA81-10FC-4F5E-99C8-71BBE7BB03D6}"/>
              </a:ext>
            </a:extLst>
          </p:cNvPr>
          <p:cNvSpPr>
            <a:spLocks noGrp="1"/>
          </p:cNvSpPr>
          <p:nvPr>
            <p:ph type="title"/>
          </p:nvPr>
        </p:nvSpPr>
        <p:spPr/>
        <p:txBody>
          <a:bodyPr/>
          <a:lstStyle/>
          <a:p>
            <a:r>
              <a:rPr lang="nl-NL" dirty="0"/>
              <a:t>Examinering</a:t>
            </a:r>
          </a:p>
        </p:txBody>
      </p:sp>
      <p:sp>
        <p:nvSpPr>
          <p:cNvPr id="3" name="Tijdelijke aanduiding voor inhoud 2">
            <a:extLst>
              <a:ext uri="{FF2B5EF4-FFF2-40B4-BE49-F238E27FC236}">
                <a16:creationId xmlns:a16="http://schemas.microsoft.com/office/drawing/2014/main" xmlns="" id="{EEDC4158-A34A-4266-A04A-AAD760A4B6E3}"/>
              </a:ext>
            </a:extLst>
          </p:cNvPr>
          <p:cNvSpPr>
            <a:spLocks noGrp="1"/>
          </p:cNvSpPr>
          <p:nvPr>
            <p:ph idx="1"/>
          </p:nvPr>
        </p:nvSpPr>
        <p:spPr/>
        <p:txBody>
          <a:bodyPr>
            <a:normAutofit lnSpcReduction="10000"/>
          </a:bodyPr>
          <a:lstStyle/>
          <a:p>
            <a:pPr marL="0" indent="0">
              <a:buNone/>
            </a:pPr>
            <a:r>
              <a:rPr lang="nl-NL" sz="2000" b="1" dirty="0"/>
              <a:t>BPV-opdrachten keuzedeel dak- en gevelbegroeiing (niveau 4), portfolio</a:t>
            </a:r>
            <a:endParaRPr lang="nl-NL" sz="2000" dirty="0"/>
          </a:p>
          <a:p>
            <a:pPr marL="0" indent="0">
              <a:buNone/>
            </a:pPr>
            <a:r>
              <a:rPr lang="nl-NL" sz="2000" b="1" dirty="0"/>
              <a:t>Waarom?</a:t>
            </a:r>
            <a:endParaRPr lang="nl-NL" sz="2000" dirty="0"/>
          </a:p>
          <a:p>
            <a:r>
              <a:rPr lang="nl-NL" sz="2000" dirty="0"/>
              <a:t>De opdrachten worden gebruikt om later in het jaar het examen af te nemen dat hoort bij dit keuzedeel. Dit gebeurt door middel van een competentiegericht interview (CGI)</a:t>
            </a:r>
          </a:p>
          <a:p>
            <a:pPr marL="0" indent="0">
              <a:buNone/>
            </a:pPr>
            <a:r>
              <a:rPr lang="nl-NL" sz="2000" b="1" dirty="0"/>
              <a:t>Wanneer? </a:t>
            </a:r>
            <a:endParaRPr lang="nl-NL" sz="2000" dirty="0"/>
          </a:p>
          <a:p>
            <a:r>
              <a:rPr lang="nl-NL" sz="2000" dirty="0"/>
              <a:t>Zorg ervoor dat je deze opdrachten tijdig bespreekt met je praktijkopleider. Het zijn er 10, dus probeer er ongeveer elke week één uit te voeren. Lever je hele portfolio uiterlijk 18-12-2018 in, in </a:t>
            </a:r>
            <a:r>
              <a:rPr lang="nl-NL" sz="2000" u="sng" dirty="0"/>
              <a:t>tweevoud</a:t>
            </a:r>
            <a:r>
              <a:rPr lang="nl-NL" sz="2000" dirty="0"/>
              <a:t> bij je BPV-begeleider op school.</a:t>
            </a:r>
          </a:p>
          <a:p>
            <a:endParaRPr lang="nl-NL" dirty="0"/>
          </a:p>
        </p:txBody>
      </p:sp>
      <p:sp>
        <p:nvSpPr>
          <p:cNvPr id="4" name="Tijdelijke aanduiding voor voettekst 3">
            <a:extLst>
              <a:ext uri="{FF2B5EF4-FFF2-40B4-BE49-F238E27FC236}">
                <a16:creationId xmlns:a16="http://schemas.microsoft.com/office/drawing/2014/main" xmlns="" id="{345C0845-EF0C-4E29-8206-CA7459A0D44E}"/>
              </a:ext>
            </a:extLst>
          </p:cNvPr>
          <p:cNvSpPr>
            <a:spLocks noGrp="1"/>
          </p:cNvSpPr>
          <p:nvPr>
            <p:ph type="ftr" sz="quarter" idx="11"/>
          </p:nvPr>
        </p:nvSpPr>
        <p:spPr/>
        <p:txBody>
          <a:bodyPr/>
          <a:lstStyle/>
          <a:p>
            <a:r>
              <a:rPr lang="nl-NL"/>
              <a:t>Keuzedeel Dak- en gevelgroen voor niveau 3 en 4</a:t>
            </a:r>
            <a:endParaRPr lang="en-US" dirty="0"/>
          </a:p>
        </p:txBody>
      </p:sp>
    </p:spTree>
    <p:extLst>
      <p:ext uri="{BB962C8B-B14F-4D97-AF65-F5344CB8AC3E}">
        <p14:creationId xmlns:p14="http://schemas.microsoft.com/office/powerpoint/2010/main" val="1071917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4AFCA81-10FC-4F5E-99C8-71BBE7BB03D6}"/>
              </a:ext>
            </a:extLst>
          </p:cNvPr>
          <p:cNvSpPr>
            <a:spLocks noGrp="1"/>
          </p:cNvSpPr>
          <p:nvPr>
            <p:ph type="title"/>
          </p:nvPr>
        </p:nvSpPr>
        <p:spPr/>
        <p:txBody>
          <a:bodyPr/>
          <a:lstStyle/>
          <a:p>
            <a:r>
              <a:rPr lang="nl-NL" dirty="0"/>
              <a:t>Examinering</a:t>
            </a:r>
          </a:p>
        </p:txBody>
      </p:sp>
      <p:sp>
        <p:nvSpPr>
          <p:cNvPr id="3" name="Tijdelijke aanduiding voor inhoud 2">
            <a:extLst>
              <a:ext uri="{FF2B5EF4-FFF2-40B4-BE49-F238E27FC236}">
                <a16:creationId xmlns:a16="http://schemas.microsoft.com/office/drawing/2014/main" xmlns="" id="{EEDC4158-A34A-4266-A04A-AAD760A4B6E3}"/>
              </a:ext>
            </a:extLst>
          </p:cNvPr>
          <p:cNvSpPr>
            <a:spLocks noGrp="1"/>
          </p:cNvSpPr>
          <p:nvPr>
            <p:ph idx="1"/>
          </p:nvPr>
        </p:nvSpPr>
        <p:spPr/>
        <p:txBody>
          <a:bodyPr>
            <a:normAutofit lnSpcReduction="10000"/>
          </a:bodyPr>
          <a:lstStyle/>
          <a:p>
            <a:pPr marL="0" indent="0">
              <a:buNone/>
            </a:pPr>
            <a:r>
              <a:rPr lang="nl-NL" sz="2400" b="1" dirty="0"/>
              <a:t>Hoe?</a:t>
            </a:r>
            <a:endParaRPr lang="nl-NL" sz="2400" dirty="0"/>
          </a:p>
          <a:p>
            <a:r>
              <a:rPr lang="nl-NL" sz="2400" dirty="0"/>
              <a:t>Je voert de opdrachten uit op je BPV-bedrijf. Indien dit om welke reden dan ook niet mogelijk is, ga je in overleg met je BPV-begeleider van school op zoek naar een ander bedrijf of een andere locatie waarbij je de opdrachten uit kunt voeren. Begin hier tijdig mee, zodat je niet in tijdnood komt.</a:t>
            </a:r>
          </a:p>
          <a:p>
            <a:r>
              <a:rPr lang="nl-NL" sz="2400" dirty="0"/>
              <a:t>Laat iedere opdracht aftekenen voor akkoord en gezien, voordat je je portfolio definitief samenstelt en in </a:t>
            </a:r>
            <a:r>
              <a:rPr lang="nl-NL" sz="2400" u="sng" dirty="0"/>
              <a:t>tweevoud</a:t>
            </a:r>
            <a:r>
              <a:rPr lang="nl-NL" sz="2400" dirty="0"/>
              <a:t> bij je BPV-begeleider op school inlevert.</a:t>
            </a:r>
          </a:p>
          <a:p>
            <a:endParaRPr lang="nl-NL" dirty="0"/>
          </a:p>
        </p:txBody>
      </p:sp>
      <p:sp>
        <p:nvSpPr>
          <p:cNvPr id="4" name="Tijdelijke aanduiding voor voettekst 3">
            <a:extLst>
              <a:ext uri="{FF2B5EF4-FFF2-40B4-BE49-F238E27FC236}">
                <a16:creationId xmlns:a16="http://schemas.microsoft.com/office/drawing/2014/main" xmlns="" id="{345C0845-EF0C-4E29-8206-CA7459A0D44E}"/>
              </a:ext>
            </a:extLst>
          </p:cNvPr>
          <p:cNvSpPr>
            <a:spLocks noGrp="1"/>
          </p:cNvSpPr>
          <p:nvPr>
            <p:ph type="ftr" sz="quarter" idx="11"/>
          </p:nvPr>
        </p:nvSpPr>
        <p:spPr/>
        <p:txBody>
          <a:bodyPr/>
          <a:lstStyle/>
          <a:p>
            <a:r>
              <a:rPr lang="nl-NL"/>
              <a:t>Keuzedeel Dak- en gevelgroen voor niveau 3 en 4</a:t>
            </a:r>
            <a:endParaRPr lang="en-US" dirty="0"/>
          </a:p>
        </p:txBody>
      </p:sp>
    </p:spTree>
    <p:extLst>
      <p:ext uri="{BB962C8B-B14F-4D97-AF65-F5344CB8AC3E}">
        <p14:creationId xmlns:p14="http://schemas.microsoft.com/office/powerpoint/2010/main" val="3749185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4AFCA81-10FC-4F5E-99C8-71BBE7BB03D6}"/>
              </a:ext>
            </a:extLst>
          </p:cNvPr>
          <p:cNvSpPr>
            <a:spLocks noGrp="1"/>
          </p:cNvSpPr>
          <p:nvPr>
            <p:ph type="title"/>
          </p:nvPr>
        </p:nvSpPr>
        <p:spPr/>
        <p:txBody>
          <a:bodyPr/>
          <a:lstStyle/>
          <a:p>
            <a:r>
              <a:rPr lang="nl-NL" dirty="0"/>
              <a:t>Examinering</a:t>
            </a:r>
          </a:p>
        </p:txBody>
      </p:sp>
      <p:sp>
        <p:nvSpPr>
          <p:cNvPr id="3" name="Tijdelijke aanduiding voor inhoud 2">
            <a:extLst>
              <a:ext uri="{FF2B5EF4-FFF2-40B4-BE49-F238E27FC236}">
                <a16:creationId xmlns:a16="http://schemas.microsoft.com/office/drawing/2014/main" xmlns="" id="{EEDC4158-A34A-4266-A04A-AAD760A4B6E3}"/>
              </a:ext>
            </a:extLst>
          </p:cNvPr>
          <p:cNvSpPr>
            <a:spLocks noGrp="1"/>
          </p:cNvSpPr>
          <p:nvPr>
            <p:ph idx="1"/>
          </p:nvPr>
        </p:nvSpPr>
        <p:spPr/>
        <p:txBody>
          <a:bodyPr/>
          <a:lstStyle/>
          <a:p>
            <a:pPr marL="0" indent="0">
              <a:buNone/>
            </a:pPr>
            <a:r>
              <a:rPr lang="nl-NL" sz="2400" b="1" dirty="0"/>
              <a:t>Hoe wordt je vervolgens beoordeeld?</a:t>
            </a:r>
            <a:endParaRPr lang="nl-NL" sz="2400" dirty="0"/>
          </a:p>
          <a:p>
            <a:r>
              <a:rPr lang="nl-NL" sz="2400" dirty="0"/>
              <a:t>In een CGI van max. 30-45 minuten wordt je door een schoolassessor en een externe gecommitteerde (werkzaam bij een GK DG bedrijf) bevraagd op je portfolio. Beide assessoren moeten een eensluidend oordeel vellen. Je krijgt een waardering O/V/G, cijfermatig betekent dit 4/6/8. Het onderdeel veiligheid is dusdanig belangrijk dat je dit </a:t>
            </a:r>
            <a:r>
              <a:rPr lang="nl-NL" sz="2400" u="sng" dirty="0"/>
              <a:t>moet</a:t>
            </a:r>
            <a:r>
              <a:rPr lang="nl-NL" sz="2400" dirty="0"/>
              <a:t> behalen om het examen voor dit keuzedeel voldoende af te kunnen sluiten.</a:t>
            </a:r>
          </a:p>
          <a:p>
            <a:endParaRPr lang="nl-NL" dirty="0"/>
          </a:p>
        </p:txBody>
      </p:sp>
      <p:sp>
        <p:nvSpPr>
          <p:cNvPr id="4" name="Tijdelijke aanduiding voor voettekst 3">
            <a:extLst>
              <a:ext uri="{FF2B5EF4-FFF2-40B4-BE49-F238E27FC236}">
                <a16:creationId xmlns:a16="http://schemas.microsoft.com/office/drawing/2014/main" xmlns="" id="{345C0845-EF0C-4E29-8206-CA7459A0D44E}"/>
              </a:ext>
            </a:extLst>
          </p:cNvPr>
          <p:cNvSpPr>
            <a:spLocks noGrp="1"/>
          </p:cNvSpPr>
          <p:nvPr>
            <p:ph type="ftr" sz="quarter" idx="11"/>
          </p:nvPr>
        </p:nvSpPr>
        <p:spPr/>
        <p:txBody>
          <a:bodyPr/>
          <a:lstStyle/>
          <a:p>
            <a:r>
              <a:rPr lang="nl-NL"/>
              <a:t>Keuzedeel Dak- en gevelgroen voor niveau 3 en 4</a:t>
            </a:r>
            <a:endParaRPr lang="en-US" dirty="0"/>
          </a:p>
        </p:txBody>
      </p:sp>
    </p:spTree>
    <p:extLst>
      <p:ext uri="{BB962C8B-B14F-4D97-AF65-F5344CB8AC3E}">
        <p14:creationId xmlns:p14="http://schemas.microsoft.com/office/powerpoint/2010/main" val="1957021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Isolatie</a:t>
            </a:r>
          </a:p>
        </p:txBody>
      </p:sp>
      <p:sp>
        <p:nvSpPr>
          <p:cNvPr id="3" name="Tijdelijke aanduiding voor inhoud 2"/>
          <p:cNvSpPr>
            <a:spLocks noGrp="1"/>
          </p:cNvSpPr>
          <p:nvPr>
            <p:ph idx="1"/>
          </p:nvPr>
        </p:nvSpPr>
        <p:spPr/>
        <p:txBody>
          <a:bodyPr>
            <a:normAutofit lnSpcReduction="10000"/>
          </a:bodyPr>
          <a:lstStyle/>
          <a:p>
            <a:r>
              <a:rPr lang="nl-NL" dirty="0"/>
              <a:t>Warmtetransport(=verlies) door daken wordt veroorzaakt door GELEIDING</a:t>
            </a:r>
          </a:p>
          <a:p>
            <a:r>
              <a:rPr lang="nl-NL" dirty="0"/>
              <a:t>GELEIDING onderbreken door isolatie</a:t>
            </a:r>
          </a:p>
          <a:p>
            <a:r>
              <a:rPr lang="nl-NL" dirty="0"/>
              <a:t>Trend: hogere isolatiewaarden (dak Rc=6) door dikker of beter materiaal</a:t>
            </a:r>
          </a:p>
          <a:p>
            <a:endParaRPr lang="nl-NL" dirty="0"/>
          </a:p>
          <a:p>
            <a:pPr marL="0" indent="0">
              <a:buNone/>
            </a:pPr>
            <a:r>
              <a:rPr lang="nl-NL" dirty="0"/>
              <a:t>Materialen:</a:t>
            </a:r>
          </a:p>
          <a:p>
            <a:r>
              <a:rPr lang="nl-NL" dirty="0"/>
              <a:t>EPS</a:t>
            </a:r>
          </a:p>
          <a:p>
            <a:r>
              <a:rPr lang="nl-NL" dirty="0"/>
              <a:t>PUR/PIR</a:t>
            </a:r>
          </a:p>
          <a:p>
            <a:r>
              <a:rPr lang="nl-NL" dirty="0"/>
              <a:t>MWR (steenwol)</a:t>
            </a:r>
          </a:p>
          <a:p>
            <a:r>
              <a:rPr lang="nl-NL" dirty="0"/>
              <a:t>CG (cellulair glas)</a:t>
            </a:r>
          </a:p>
          <a:p>
            <a:r>
              <a:rPr lang="nl-NL" dirty="0"/>
              <a:t>XPS</a:t>
            </a:r>
          </a:p>
          <a:p>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spTree>
    <p:extLst>
      <p:ext uri="{BB962C8B-B14F-4D97-AF65-F5344CB8AC3E}">
        <p14:creationId xmlns:p14="http://schemas.microsoft.com/office/powerpoint/2010/main" val="394968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Tijdelijke aanduiding voor inhoud 4"/>
          <p:cNvPicPr>
            <a:picLocks noGrp="1" noChangeAspect="1"/>
          </p:cNvPicPr>
          <p:nvPr>
            <p:ph idx="1"/>
          </p:nvPr>
        </p:nvPicPr>
        <p:blipFill>
          <a:blip r:embed="rId2"/>
          <a:stretch>
            <a:fillRect/>
          </a:stretch>
        </p:blipFill>
        <p:spPr>
          <a:xfrm>
            <a:off x="53640" y="0"/>
            <a:ext cx="9737473" cy="6876811"/>
          </a:xfrm>
        </p:spPr>
      </p:pic>
      <p:sp>
        <p:nvSpPr>
          <p:cNvPr id="4" name="Tijdelijke aanduiding voor voettekst 3"/>
          <p:cNvSpPr>
            <a:spLocks noGrp="1"/>
          </p:cNvSpPr>
          <p:nvPr>
            <p:ph type="ftr" sz="quarter" idx="11"/>
          </p:nvPr>
        </p:nvSpPr>
        <p:spPr/>
        <p:txBody>
          <a:bodyPr/>
          <a:lstStyle/>
          <a:p>
            <a:r>
              <a:rPr lang="nl-NL">
                <a:solidFill>
                  <a:prstClr val="black">
                    <a:tint val="75000"/>
                  </a:prstClr>
                </a:solidFill>
              </a:rPr>
              <a:t>Keuzedeel Dak- en gevelgroen voor niveau 3 en 4</a:t>
            </a:r>
            <a:endParaRPr lang="en-US" dirty="0">
              <a:solidFill>
                <a:prstClr val="black">
                  <a:tint val="75000"/>
                </a:prstClr>
              </a:solidFill>
            </a:endParaRPr>
          </a:p>
        </p:txBody>
      </p:sp>
    </p:spTree>
    <p:extLst>
      <p:ext uri="{BB962C8B-B14F-4D97-AF65-F5344CB8AC3E}">
        <p14:creationId xmlns:p14="http://schemas.microsoft.com/office/powerpoint/2010/main" val="2621166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Tijdelijke aanduiding voor voettekst 3"/>
          <p:cNvSpPr>
            <a:spLocks noGrp="1"/>
          </p:cNvSpPr>
          <p:nvPr>
            <p:ph type="ftr" sz="quarter" idx="11"/>
          </p:nvPr>
        </p:nvSpPr>
        <p:spPr/>
        <p:txBody>
          <a:bodyPr/>
          <a:lstStyle/>
          <a:p>
            <a:r>
              <a:rPr lang="nl-NL">
                <a:solidFill>
                  <a:prstClr val="black">
                    <a:tint val="75000"/>
                  </a:prstClr>
                </a:solidFill>
              </a:rPr>
              <a:t>Keuzedeel Dak- en gevelgroen voor niveau 3 en 4</a:t>
            </a:r>
            <a:endParaRPr lang="en-US" dirty="0">
              <a:solidFill>
                <a:prstClr val="black">
                  <a:tint val="75000"/>
                </a:prstClr>
              </a:solidFill>
            </a:endParaRPr>
          </a:p>
        </p:txBody>
      </p:sp>
      <p:pic>
        <p:nvPicPr>
          <p:cNvPr id="1026" name="Picture 2" descr="http://www.sbrcurnet.nl/uploads/publication/547.05/6-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103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EPS</a:t>
            </a:r>
          </a:p>
        </p:txBody>
      </p:sp>
      <p:sp>
        <p:nvSpPr>
          <p:cNvPr id="3" name="Tijdelijke aanduiding voor inhoud 2"/>
          <p:cNvSpPr>
            <a:spLocks noGrp="1"/>
          </p:cNvSpPr>
          <p:nvPr>
            <p:ph idx="1"/>
          </p:nvPr>
        </p:nvSpPr>
        <p:spPr/>
        <p:txBody>
          <a:bodyPr/>
          <a:lstStyle/>
          <a:p>
            <a:r>
              <a:rPr lang="nl-NL" dirty="0"/>
              <a:t>Geëxpandeerd polystyreen</a:t>
            </a:r>
          </a:p>
          <a:p>
            <a:r>
              <a:rPr lang="nl-NL" dirty="0"/>
              <a:t>++ : goedkoop, neemt geen water op/houdt geen water vast</a:t>
            </a:r>
          </a:p>
          <a:p>
            <a:r>
              <a:rPr lang="nl-NL" dirty="0"/>
              <a:t>-- : brandbaar, relatief lage isolatiewaarde, gevoelig voor lijm</a:t>
            </a:r>
          </a:p>
          <a:p>
            <a:r>
              <a:rPr lang="nl-NL" dirty="0"/>
              <a:t>Kent verschillende persingen/druksterktes</a:t>
            </a:r>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5" name="Afbeelding 4"/>
          <p:cNvPicPr>
            <a:picLocks noChangeAspect="1"/>
          </p:cNvPicPr>
          <p:nvPr/>
        </p:nvPicPr>
        <p:blipFill>
          <a:blip r:embed="rId2"/>
          <a:stretch>
            <a:fillRect/>
          </a:stretch>
        </p:blipFill>
        <p:spPr>
          <a:xfrm>
            <a:off x="0" y="3887958"/>
            <a:ext cx="6187585" cy="2970041"/>
          </a:xfrm>
          <a:prstGeom prst="rect">
            <a:avLst/>
          </a:prstGeom>
        </p:spPr>
      </p:pic>
    </p:spTree>
    <p:extLst>
      <p:ext uri="{BB962C8B-B14F-4D97-AF65-F5344CB8AC3E}">
        <p14:creationId xmlns:p14="http://schemas.microsoft.com/office/powerpoint/2010/main" val="58863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PUR/PIR</a:t>
            </a:r>
          </a:p>
        </p:txBody>
      </p:sp>
      <p:sp>
        <p:nvSpPr>
          <p:cNvPr id="3" name="Tijdelijke aanduiding voor inhoud 2"/>
          <p:cNvSpPr>
            <a:spLocks noGrp="1"/>
          </p:cNvSpPr>
          <p:nvPr>
            <p:ph idx="1"/>
          </p:nvPr>
        </p:nvSpPr>
        <p:spPr/>
        <p:txBody>
          <a:bodyPr/>
          <a:lstStyle/>
          <a:p>
            <a:r>
              <a:rPr lang="nl-NL" dirty="0"/>
              <a:t>Polyurethaanschuim/</a:t>
            </a:r>
            <a:r>
              <a:rPr lang="nl-NL" dirty="0" err="1"/>
              <a:t>polyisocyanuraat</a:t>
            </a:r>
            <a:endParaRPr lang="nl-NL" dirty="0"/>
          </a:p>
          <a:p>
            <a:r>
              <a:rPr lang="nl-NL" dirty="0"/>
              <a:t>++ : hoge isolatiewaarde (PIR hoger), </a:t>
            </a:r>
            <a:r>
              <a:rPr lang="nl-NL" dirty="0" err="1"/>
              <a:t>drukvast</a:t>
            </a:r>
            <a:r>
              <a:rPr lang="nl-NL" dirty="0"/>
              <a:t> (PIR beter)</a:t>
            </a:r>
          </a:p>
          <a:p>
            <a:r>
              <a:rPr lang="nl-NL" dirty="0"/>
              <a:t>-- : brandbaar (PIR minder), milieubelastend</a:t>
            </a:r>
          </a:p>
          <a:p>
            <a:r>
              <a:rPr lang="nl-NL" dirty="0"/>
              <a:t>Komt in vele kleuren voor, ook als </a:t>
            </a:r>
            <a:r>
              <a:rPr lang="nl-NL" dirty="0" err="1"/>
              <a:t>gecacheerd</a:t>
            </a:r>
            <a:r>
              <a:rPr lang="nl-NL" dirty="0"/>
              <a:t>/sandwich materiaal</a:t>
            </a:r>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6" name="Afbeelding 5"/>
          <p:cNvPicPr>
            <a:picLocks noChangeAspect="1"/>
          </p:cNvPicPr>
          <p:nvPr/>
        </p:nvPicPr>
        <p:blipFill>
          <a:blip r:embed="rId2"/>
          <a:stretch>
            <a:fillRect/>
          </a:stretch>
        </p:blipFill>
        <p:spPr>
          <a:xfrm>
            <a:off x="0" y="3742183"/>
            <a:ext cx="4666199" cy="3115817"/>
          </a:xfrm>
          <a:prstGeom prst="rect">
            <a:avLst/>
          </a:prstGeom>
        </p:spPr>
      </p:pic>
      <p:pic>
        <p:nvPicPr>
          <p:cNvPr id="7" name="Afbeelding 6"/>
          <p:cNvPicPr>
            <a:picLocks noChangeAspect="1"/>
          </p:cNvPicPr>
          <p:nvPr/>
        </p:nvPicPr>
        <p:blipFill>
          <a:blip r:embed="rId3"/>
          <a:stretch>
            <a:fillRect/>
          </a:stretch>
        </p:blipFill>
        <p:spPr>
          <a:xfrm>
            <a:off x="6199576" y="3742183"/>
            <a:ext cx="2308747" cy="3123599"/>
          </a:xfrm>
          <a:prstGeom prst="rect">
            <a:avLst/>
          </a:prstGeom>
        </p:spPr>
      </p:pic>
    </p:spTree>
    <p:extLst>
      <p:ext uri="{BB962C8B-B14F-4D97-AF65-F5344CB8AC3E}">
        <p14:creationId xmlns:p14="http://schemas.microsoft.com/office/powerpoint/2010/main" val="3286327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MWR (steenwol)</a:t>
            </a:r>
          </a:p>
        </p:txBody>
      </p:sp>
      <p:sp>
        <p:nvSpPr>
          <p:cNvPr id="3" name="Tijdelijke aanduiding voor inhoud 2"/>
          <p:cNvSpPr>
            <a:spLocks noGrp="1"/>
          </p:cNvSpPr>
          <p:nvPr>
            <p:ph idx="1"/>
          </p:nvPr>
        </p:nvSpPr>
        <p:spPr/>
        <p:txBody>
          <a:bodyPr/>
          <a:lstStyle/>
          <a:p>
            <a:r>
              <a:rPr lang="nl-NL" dirty="0" err="1"/>
              <a:t>Mineral</a:t>
            </a:r>
            <a:r>
              <a:rPr lang="nl-NL" dirty="0"/>
              <a:t> </a:t>
            </a:r>
            <a:r>
              <a:rPr lang="nl-NL" dirty="0" err="1"/>
              <a:t>Wool</a:t>
            </a:r>
            <a:r>
              <a:rPr lang="nl-NL" dirty="0"/>
              <a:t> Rock</a:t>
            </a:r>
          </a:p>
          <a:p>
            <a:r>
              <a:rPr lang="nl-NL" dirty="0"/>
              <a:t>++ : onbrandbaar, goed recyclebaar</a:t>
            </a:r>
          </a:p>
          <a:p>
            <a:r>
              <a:rPr lang="nl-NL" dirty="0"/>
              <a:t>-- : </a:t>
            </a:r>
            <a:r>
              <a:rPr lang="nl-NL" b="1" dirty="0"/>
              <a:t>minder </a:t>
            </a:r>
            <a:r>
              <a:rPr lang="nl-NL" b="1" dirty="0" err="1"/>
              <a:t>drukvast</a:t>
            </a:r>
            <a:r>
              <a:rPr lang="nl-NL" b="1" dirty="0"/>
              <a:t> en gevoelig voor </a:t>
            </a:r>
          </a:p>
          <a:p>
            <a:pPr marL="0" indent="0">
              <a:buNone/>
            </a:pPr>
            <a:r>
              <a:rPr lang="nl-NL" b="1" dirty="0"/>
              <a:t>	    vocht</a:t>
            </a:r>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8" name="Afbeelding 7"/>
          <p:cNvPicPr>
            <a:picLocks noChangeAspect="1"/>
          </p:cNvPicPr>
          <p:nvPr/>
        </p:nvPicPr>
        <p:blipFill>
          <a:blip r:embed="rId2"/>
          <a:stretch>
            <a:fillRect/>
          </a:stretch>
        </p:blipFill>
        <p:spPr>
          <a:xfrm>
            <a:off x="5518119" y="2104854"/>
            <a:ext cx="3809524" cy="3936508"/>
          </a:xfrm>
          <a:prstGeom prst="rect">
            <a:avLst/>
          </a:prstGeom>
        </p:spPr>
      </p:pic>
    </p:spTree>
    <p:extLst>
      <p:ext uri="{BB962C8B-B14F-4D97-AF65-F5344CB8AC3E}">
        <p14:creationId xmlns:p14="http://schemas.microsoft.com/office/powerpoint/2010/main" val="379392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CG (cellulair glas)</a:t>
            </a:r>
          </a:p>
        </p:txBody>
      </p:sp>
      <p:sp>
        <p:nvSpPr>
          <p:cNvPr id="3" name="Tijdelijke aanduiding voor inhoud 2"/>
          <p:cNvSpPr>
            <a:spLocks noGrp="1"/>
          </p:cNvSpPr>
          <p:nvPr>
            <p:ph idx="1"/>
          </p:nvPr>
        </p:nvSpPr>
        <p:spPr/>
        <p:txBody>
          <a:bodyPr/>
          <a:lstStyle/>
          <a:p>
            <a:r>
              <a:rPr lang="nl-NL" dirty="0" err="1"/>
              <a:t>Foamglas</a:t>
            </a:r>
            <a:endParaRPr lang="nl-NL" dirty="0"/>
          </a:p>
          <a:p>
            <a:r>
              <a:rPr lang="nl-NL" dirty="0"/>
              <a:t>++ : onbrandbaar, neemt geen water op, zeer sterk</a:t>
            </a:r>
          </a:p>
          <a:p>
            <a:r>
              <a:rPr lang="nl-NL" dirty="0"/>
              <a:t>-- : duur, mede door verwerking</a:t>
            </a:r>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5" name="Afbeelding 4"/>
          <p:cNvPicPr>
            <a:picLocks noChangeAspect="1"/>
          </p:cNvPicPr>
          <p:nvPr/>
        </p:nvPicPr>
        <p:blipFill>
          <a:blip r:embed="rId2"/>
          <a:stretch>
            <a:fillRect/>
          </a:stretch>
        </p:blipFill>
        <p:spPr>
          <a:xfrm>
            <a:off x="0" y="3423138"/>
            <a:ext cx="5162843" cy="3441895"/>
          </a:xfrm>
          <a:prstGeom prst="rect">
            <a:avLst/>
          </a:prstGeom>
        </p:spPr>
      </p:pic>
      <p:pic>
        <p:nvPicPr>
          <p:cNvPr id="6" name="Afbeelding 5">
            <a:hlinkClick r:id="rId3"/>
          </p:cNvPr>
          <p:cNvPicPr>
            <a:picLocks noChangeAspect="1"/>
          </p:cNvPicPr>
          <p:nvPr/>
        </p:nvPicPr>
        <p:blipFill>
          <a:blip r:embed="rId4"/>
          <a:stretch>
            <a:fillRect/>
          </a:stretch>
        </p:blipFill>
        <p:spPr>
          <a:xfrm>
            <a:off x="5162843" y="2994647"/>
            <a:ext cx="7029157" cy="3863353"/>
          </a:xfrm>
          <a:prstGeom prst="rect">
            <a:avLst/>
          </a:prstGeom>
        </p:spPr>
      </p:pic>
    </p:spTree>
    <p:extLst>
      <p:ext uri="{BB962C8B-B14F-4D97-AF65-F5344CB8AC3E}">
        <p14:creationId xmlns:p14="http://schemas.microsoft.com/office/powerpoint/2010/main" val="154400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XPS</a:t>
            </a:r>
          </a:p>
        </p:txBody>
      </p:sp>
      <p:sp>
        <p:nvSpPr>
          <p:cNvPr id="3" name="Tijdelijke aanduiding voor inhoud 2"/>
          <p:cNvSpPr>
            <a:spLocks noGrp="1"/>
          </p:cNvSpPr>
          <p:nvPr>
            <p:ph idx="1"/>
          </p:nvPr>
        </p:nvSpPr>
        <p:spPr/>
        <p:txBody>
          <a:bodyPr/>
          <a:lstStyle/>
          <a:p>
            <a:r>
              <a:rPr lang="nl-NL" dirty="0" err="1"/>
              <a:t>Geëxtrudeerd</a:t>
            </a:r>
            <a:r>
              <a:rPr lang="nl-NL" dirty="0"/>
              <a:t> polystyreenschuim</a:t>
            </a:r>
          </a:p>
          <a:p>
            <a:r>
              <a:rPr lang="nl-NL" dirty="0"/>
              <a:t>++ : ongevoelig voor vocht</a:t>
            </a:r>
          </a:p>
          <a:p>
            <a:r>
              <a:rPr lang="nl-NL" dirty="0"/>
              <a:t>-- : brandbaar, niet </a:t>
            </a:r>
            <a:r>
              <a:rPr lang="nl-NL" dirty="0" err="1"/>
              <a:t>UV-bestendig</a:t>
            </a:r>
            <a:r>
              <a:rPr lang="nl-NL" dirty="0"/>
              <a:t>!</a:t>
            </a:r>
          </a:p>
          <a:p>
            <a:r>
              <a:rPr lang="nl-NL" dirty="0"/>
              <a:t>Blauwplaat/</a:t>
            </a:r>
            <a:r>
              <a:rPr lang="nl-NL" dirty="0" err="1"/>
              <a:t>Styrofoam</a:t>
            </a:r>
            <a:endParaRPr lang="nl-NL" dirty="0"/>
          </a:p>
        </p:txBody>
      </p:sp>
      <p:sp>
        <p:nvSpPr>
          <p:cNvPr id="4" name="Tijdelijke aanduiding voor voettekst 3"/>
          <p:cNvSpPr>
            <a:spLocks noGrp="1"/>
          </p:cNvSpPr>
          <p:nvPr>
            <p:ph type="ftr" sz="quarter" idx="11"/>
          </p:nvPr>
        </p:nvSpPr>
        <p:spPr/>
        <p:txBody>
          <a:bodyPr/>
          <a:lstStyle/>
          <a:p>
            <a:r>
              <a:rPr lang="nl-NL"/>
              <a:t>Keuzedeel Dak- en gevelgroen voor niveau 3 en 4</a:t>
            </a:r>
            <a:endParaRPr lang="en-US" dirty="0"/>
          </a:p>
        </p:txBody>
      </p:sp>
      <p:pic>
        <p:nvPicPr>
          <p:cNvPr id="8" name="Afbeelding 7"/>
          <p:cNvPicPr>
            <a:picLocks noChangeAspect="1"/>
          </p:cNvPicPr>
          <p:nvPr/>
        </p:nvPicPr>
        <p:blipFill>
          <a:blip r:embed="rId2"/>
          <a:stretch>
            <a:fillRect/>
          </a:stretch>
        </p:blipFill>
        <p:spPr>
          <a:xfrm>
            <a:off x="7233791" y="3804535"/>
            <a:ext cx="4958209" cy="3713871"/>
          </a:xfrm>
          <a:prstGeom prst="rect">
            <a:avLst/>
          </a:prstGeom>
        </p:spPr>
      </p:pic>
      <p:pic>
        <p:nvPicPr>
          <p:cNvPr id="9" name="Afbeelding 8"/>
          <p:cNvPicPr>
            <a:picLocks noChangeAspect="1"/>
          </p:cNvPicPr>
          <p:nvPr/>
        </p:nvPicPr>
        <p:blipFill>
          <a:blip r:embed="rId3"/>
          <a:stretch>
            <a:fillRect/>
          </a:stretch>
        </p:blipFill>
        <p:spPr>
          <a:xfrm>
            <a:off x="0" y="3804535"/>
            <a:ext cx="7233791" cy="4934031"/>
          </a:xfrm>
          <a:prstGeom prst="rect">
            <a:avLst/>
          </a:prstGeom>
        </p:spPr>
      </p:pic>
    </p:spTree>
    <p:extLst>
      <p:ext uri="{BB962C8B-B14F-4D97-AF65-F5344CB8AC3E}">
        <p14:creationId xmlns:p14="http://schemas.microsoft.com/office/powerpoint/2010/main" val="83330178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7537</TotalTime>
  <Words>1664</Words>
  <Application>Microsoft Office PowerPoint</Application>
  <PresentationFormat>Breedbeeld</PresentationFormat>
  <Paragraphs>278</Paragraphs>
  <Slides>41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41</vt:i4>
      </vt:variant>
    </vt:vector>
  </HeadingPairs>
  <TitlesOfParts>
    <vt:vector size="47" baseType="lpstr">
      <vt:lpstr>Arial</vt:lpstr>
      <vt:lpstr>Calibri</vt:lpstr>
      <vt:lpstr>Trebuchet MS</vt:lpstr>
      <vt:lpstr>Wingdings</vt:lpstr>
      <vt:lpstr>Wingdings 3</vt:lpstr>
      <vt:lpstr>Facet</vt:lpstr>
      <vt:lpstr>PowerPoint-presentatie</vt:lpstr>
      <vt:lpstr>Programma Dag 4  9.20 – 16.00</vt:lpstr>
      <vt:lpstr>Ophalen voorkennis</vt:lpstr>
      <vt:lpstr>Isolatie</vt:lpstr>
      <vt:lpstr>EPS</vt:lpstr>
      <vt:lpstr>PUR/PIR</vt:lpstr>
      <vt:lpstr>MWR (steenwol)</vt:lpstr>
      <vt:lpstr>CG (cellulair glas)</vt:lpstr>
      <vt:lpstr>XPS</vt:lpstr>
      <vt:lpstr>Thermische isolatie</vt:lpstr>
      <vt:lpstr>PowerPoint-presentatie</vt:lpstr>
      <vt:lpstr>Thermische isolatie omgekeerd warm dak</vt:lpstr>
      <vt:lpstr>PowerPoint-presentatie</vt:lpstr>
      <vt:lpstr>Afschot en hemelwaterafvoer</vt:lpstr>
      <vt:lpstr>Afschot en hemelwaterafvoer</vt:lpstr>
      <vt:lpstr>PowerPoint-presentatie</vt:lpstr>
      <vt:lpstr>PowerPoint-presentatie</vt:lpstr>
      <vt:lpstr>Dakbedekking</vt:lpstr>
      <vt:lpstr>Bitumen (APP en SBS gemodificeerd) </vt:lpstr>
      <vt:lpstr>ECB</vt:lpstr>
      <vt:lpstr>PVC</vt:lpstr>
      <vt:lpstr>EPDM</vt:lpstr>
      <vt:lpstr>Verwerkingsopdracht 17-25</vt:lpstr>
      <vt:lpstr>Geschikte dakbedekkingsconstructies voor dakbegroeiingssystemen</vt:lpstr>
      <vt:lpstr>Geschikte dakbedekkingsconstructies voor dakbegroeiingssystemen</vt:lpstr>
      <vt:lpstr>PowerPoint-presentatie</vt:lpstr>
      <vt:lpstr>Technische uitgangspunten groen- en leefdaken</vt:lpstr>
      <vt:lpstr>Technische uitgangspunten groen- en leefdaken</vt:lpstr>
      <vt:lpstr>Technische uitgangspunten groen- en leefdaken</vt:lpstr>
      <vt:lpstr>Technische uitgangspunten groen- en leefdaken</vt:lpstr>
      <vt:lpstr>Technische uitgangspunten groen- en leefdaken</vt:lpstr>
      <vt:lpstr>Oplossing conflict in ontwerp:</vt:lpstr>
      <vt:lpstr>Technische uitgangspunten groen- en leefdaken</vt:lpstr>
      <vt:lpstr>Veiligheid op het dak</vt:lpstr>
      <vt:lpstr>Werkplekinspectie</vt:lpstr>
      <vt:lpstr>Toolboxmeetings</vt:lpstr>
      <vt:lpstr>Examinering</vt:lpstr>
      <vt:lpstr>Examinering</vt:lpstr>
      <vt:lpstr>Examinering</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Eric Soer</dc:creator>
  <cp:lastModifiedBy>Soer, E.</cp:lastModifiedBy>
  <cp:revision>178</cp:revision>
  <dcterms:created xsi:type="dcterms:W3CDTF">2016-08-23T13:28:40Z</dcterms:created>
  <dcterms:modified xsi:type="dcterms:W3CDTF">2018-07-02T10:44:24Z</dcterms:modified>
</cp:coreProperties>
</file>